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4"/>
  </p:notesMasterIdLst>
  <p:sldIdLst>
    <p:sldId id="294" r:id="rId2"/>
    <p:sldId id="256" r:id="rId3"/>
    <p:sldId id="306" r:id="rId4"/>
    <p:sldId id="300" r:id="rId5"/>
    <p:sldId id="307" r:id="rId6"/>
    <p:sldId id="301" r:id="rId7"/>
    <p:sldId id="302" r:id="rId8"/>
    <p:sldId id="309" r:id="rId9"/>
    <p:sldId id="304" r:id="rId10"/>
    <p:sldId id="277" r:id="rId11"/>
    <p:sldId id="310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" initials="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66"/>
    <a:srgbClr val="CCFF33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56D28-3BD5-4B0D-837C-4ED812AEDA17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67520-D516-4B0E-B964-F3E9D24FE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33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7520-D516-4B0E-B964-F3E9D24FE9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29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E06D8B-34C1-4916-B87D-AAB7DF35E22B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1BC0C0-57A4-4E1A-90C4-DD988F8CA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881~1\AppData\Local\Temp\0803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531" y="0"/>
            <a:ext cx="9491531" cy="71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8206680" cy="2736303"/>
          </a:xfrm>
        </p:spPr>
        <p:txBody>
          <a:bodyPr>
            <a:normAutofit/>
          </a:bodyPr>
          <a:lstStyle/>
          <a:p>
            <a:pPr algn="r"/>
            <a: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«Чем дальше, тем искусство становится более научным, </a:t>
            </a:r>
            <a:b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 наука более художественной</a:t>
            </a:r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расставшись у основания</a:t>
            </a:r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они встретятся когда-нибудь  на </a:t>
            </a:r>
            <a:r>
              <a:rPr lang="ru-RU" altLang="ru-RU" sz="2800" b="1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вершине»</a:t>
            </a:r>
            <a: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altLang="ru-RU" sz="2800" b="1" i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2800" b="1" i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altLang="ru-RU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Гюста́в</a:t>
            </a:r>
            <a:r>
              <a:rPr lang="ru-RU" altLang="ru-RU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Флобе́р</a:t>
            </a:r>
            <a:r>
              <a:rPr lang="ru-RU" altLang="ru-RU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altLang="ru-RU" sz="2800" b="1" i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3903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B7FB4B2-3FED-46F4-AEC4-AB9014FD7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9" y="0"/>
            <a:ext cx="9505057" cy="68580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BB623E-E29D-49F3-AC7F-3EAC783F45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9204">
            <a:off x="1390390" y="709192"/>
            <a:ext cx="2600487" cy="43174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BA8DA7-E290-4C60-9488-552CE3D5BC95}"/>
              </a:ext>
            </a:extLst>
          </p:cNvPr>
          <p:cNvSpPr txBox="1">
            <a:spLocks noChangeArrowheads="1"/>
          </p:cNvSpPr>
          <p:nvPr/>
        </p:nvSpPr>
        <p:spPr bwMode="auto">
          <a:xfrm rot="306462">
            <a:off x="864097" y="3969647"/>
            <a:ext cx="351438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/>
              <a:t>Джордж </a:t>
            </a:r>
            <a:r>
              <a:rPr lang="ru-RU" altLang="ru-RU" sz="2400" b="1" i="1" dirty="0" err="1"/>
              <a:t>Ноэл</a:t>
            </a:r>
            <a:r>
              <a:rPr lang="ru-RU" altLang="ru-RU" sz="2400" b="1" i="1" dirty="0"/>
              <a:t> Гордон Байрон</a:t>
            </a:r>
          </a:p>
          <a:p>
            <a:pPr algn="ctr" eaLnBrk="1" hangingPunct="1"/>
            <a:r>
              <a:rPr lang="ru-RU" altLang="ru-RU" sz="2000" b="1" i="1" dirty="0"/>
              <a:t>(1788 – 1824)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86E6467-FD1C-42B9-82E1-AF7ABC13DBC3}"/>
              </a:ext>
            </a:extLst>
          </p:cNvPr>
          <p:cNvSpPr/>
          <p:nvPr/>
        </p:nvSpPr>
        <p:spPr>
          <a:xfrm rot="21438837">
            <a:off x="5220524" y="1164392"/>
            <a:ext cx="26903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Book Antiqua" panose="02040602050305030304" pitchFamily="18" charset="0"/>
              </a:rPr>
              <a:t>Дон </a:t>
            </a:r>
            <a:r>
              <a:rPr lang="ru-RU" altLang="ru-RU" sz="1600" b="1" dirty="0" err="1">
                <a:latin typeface="Book Antiqua" panose="02040602050305030304" pitchFamily="18" charset="0"/>
              </a:rPr>
              <a:t>Жyaн</a:t>
            </a:r>
            <a:endParaRPr lang="ru-RU" altLang="ru-RU" sz="1600" dirty="0"/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Так человека яблоко сгубило,</a:t>
            </a:r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Но яблоко его же и спасло,–</a:t>
            </a:r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Ведь Ньютона открытие разбило</a:t>
            </a:r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Неведения мучительное зло.</a:t>
            </a:r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Дорогу к новым звездам проложило</a:t>
            </a:r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И новый выход страждущим дало.</a:t>
            </a:r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Уж скоро мы, природы властелины,</a:t>
            </a:r>
          </a:p>
          <a:p>
            <a:r>
              <a:rPr lang="ru-RU" altLang="ru-RU" sz="1600" b="1" i="1" dirty="0">
                <a:latin typeface="Book Antiqua" panose="02040602050305030304" pitchFamily="18" charset="0"/>
              </a:rPr>
              <a:t>И на Луну пошлем свои машины.</a:t>
            </a:r>
          </a:p>
        </p:txBody>
      </p:sp>
    </p:spTree>
    <p:extLst>
      <p:ext uri="{BB962C8B-B14F-4D97-AF65-F5344CB8AC3E}">
        <p14:creationId xmlns:p14="http://schemas.microsoft.com/office/powerpoint/2010/main" xmlns="" val="29659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ВЫВОД: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91600" cy="54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увидели физические явления и процессы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 окружающей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нас природе и художественной литературе, проанализировали прочитанное с точки зрения знатоков физики, применили свои знания в творческой интерпретации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Человек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лишённый художественного воображения, беден духовно, а писатель не знающий основ физики, не сможет создать правдивое высокохудожественное произведение.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881~1\AppData\Local\Temp\0803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684584" y="6206394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5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altLang="ru-RU" sz="2500" b="1" i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57B166-C5C7-4958-9D6B-4EF2C42D5AC5}"/>
              </a:ext>
            </a:extLst>
          </p:cNvPr>
          <p:cNvSpPr/>
          <p:nvPr/>
        </p:nvSpPr>
        <p:spPr>
          <a:xfrm>
            <a:off x="2915816" y="112474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«Наука и искусство также тесно связаны между собой как легкие и сердце.»    </a:t>
            </a:r>
          </a:p>
          <a:p>
            <a:pPr algn="r"/>
            <a:r>
              <a:rPr lang="ru-RU" sz="28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2800" b="1" i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Л.Н.Толстой</a:t>
            </a:r>
            <a:r>
              <a:rPr lang="ru-RU" sz="28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40840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9036496" cy="4941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Департамент образования города Москвы 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ГБПОУ колледж сферы услуг № 3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Научно-исследовательская работа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От художественных образов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к физическим явлениям»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                                       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645024"/>
            <a:ext cx="3816424" cy="272989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студентка группы 2ТМК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Яценко Мария 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Научный руководитель:  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преподаватель физики</a:t>
            </a:r>
          </a:p>
          <a:p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Шнырева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Л. 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37492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2018 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24512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54461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Доказать, что образы, формируемые художественной литературой,  способствуют более глубокому усвоению физических явлений и процессов при изучении  физики.</a:t>
            </a:r>
            <a:endParaRPr lang="ru-RU" sz="4500" dirty="0" smtClean="0">
              <a:solidFill>
                <a:schemeClr val="tx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7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Задачи</a:t>
            </a:r>
            <a:r>
              <a:rPr lang="ru-RU" sz="7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- изучить научную литературу о формировании образного мышления;</a:t>
            </a:r>
            <a:b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- определить круг физических явлений и процессов, изучаемых в курсе физики;</a:t>
            </a:r>
            <a:b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- изучить художественную литературу, в которой отражены физические явления и процессы;</a:t>
            </a:r>
            <a:b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- подобрать эпиграфы и цитаты из художественной литературы к соответствующим разделам физики, изучаемым на уроке;</a:t>
            </a:r>
            <a:b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- составить таблицу по формированию художественных образов у студентов при изучении физических явлений и </a:t>
            </a: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процессов.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Объект </a:t>
            </a: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исследования: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художественная литература, отражающая физические явления и процессы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Предмет </a:t>
            </a: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исследования: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художественные эпиграфы к физическим явлениям.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 Метод исследования: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Изучение и анализ художественной литературы, отражающей физические явления и процессы, обобщение, систематизация.</a:t>
            </a:r>
            <a:b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E02BDB-20E5-4F77-8EBD-B42FEFBF4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268" y="-190936"/>
            <a:ext cx="9396536" cy="705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47D605-F386-4033-B77D-BEF0C692C8AA}"/>
              </a:ext>
            </a:extLst>
          </p:cNvPr>
          <p:cNvSpPr txBox="1"/>
          <p:nvPr/>
        </p:nvSpPr>
        <p:spPr>
          <a:xfrm>
            <a:off x="0" y="18413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неожиданно и ярко…</a:t>
            </a:r>
          </a:p>
          <a:p>
            <a:pPr algn="ctr"/>
            <a:endParaRPr lang="ru-RU" sz="2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неожиданно и ярко,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влажной неба синеве,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воздвиглась арка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минутном торжестве!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конец в леса вонзила,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за облака ушла —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полнеба обхватила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высоте изнемогла.</a:t>
            </a:r>
          </a:p>
          <a:p>
            <a:pPr algn="r"/>
            <a:endParaRPr lang="ru-RU" sz="2000" b="1" kern="12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kern="12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</a:t>
            </a:r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kern="12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ютчев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529D68-1F0C-4877-86F4-C2595DB48841}"/>
              </a:ext>
            </a:extLst>
          </p:cNvPr>
          <p:cNvSpPr txBox="1"/>
          <p:nvPr/>
        </p:nvSpPr>
        <p:spPr>
          <a:xfrm>
            <a:off x="129573" y="6021055"/>
            <a:ext cx="939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+mj-lt"/>
              </a:rPr>
              <a:t>Дисперсия света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DF209A-C295-486A-B121-928A0F0E7E23}"/>
              </a:ext>
            </a:extLst>
          </p:cNvPr>
          <p:cNvSpPr txBox="1"/>
          <p:nvPr/>
        </p:nvSpPr>
        <p:spPr>
          <a:xfrm>
            <a:off x="5292080" y="764704"/>
            <a:ext cx="4417862" cy="260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в этом радужном виденье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нега для очей!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дано нам на мгновенье,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 его — лови скорей!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— оно уж побледнело,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минута, две — и что ж?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Ушло, как то уйдет всецело,</a:t>
            </a:r>
          </a:p>
          <a:p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ты и дышишь и живёшь.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65978E-1968-40F1-B236-23788A195AF9}"/>
              </a:ext>
            </a:extLst>
          </p:cNvPr>
          <p:cNvSpPr txBox="1"/>
          <p:nvPr/>
        </p:nvSpPr>
        <p:spPr>
          <a:xfrm>
            <a:off x="7236296" y="1108481"/>
            <a:ext cx="1440160" cy="33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6599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отражения света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88024" y="1412776"/>
            <a:ext cx="435597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Как от воды иль зеркала углом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Отходит луч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противном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направленье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Причем с паденьем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сходствует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подъем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от отвеса, в равном отдаленье,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Уклон такой же точно он дает,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Что подтверждается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наблюденье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949280"/>
            <a:ext cx="3851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Данте Алигьери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E27A42-8114-4225-802F-B63DBA223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42" y="1124744"/>
            <a:ext cx="481236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3D9521-6078-4A05-B0C9-C69B384340BD}"/>
              </a:ext>
            </a:extLst>
          </p:cNvPr>
          <p:cNvSpPr txBox="1"/>
          <p:nvPr/>
        </p:nvSpPr>
        <p:spPr>
          <a:xfrm rot="10800000" flipV="1">
            <a:off x="179512" y="1590883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Евгений Онегин.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Опрятней модного паркета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Блистает речка, льдом одета.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Мальчишек радостный народ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Коньками звучно режет лед;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красных лапках гусь тяжелый,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Задумав плыть по лону вод,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Ступает бережно на лед,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Скользит и падает; веселый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Мелькает, вьется первый снег,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Звездами падая на брег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Александр Пушкин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21F1F50-2ED5-46B9-8DBF-271694E1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65" y="260648"/>
            <a:ext cx="9144000" cy="10484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Силы трения покоя и скольжения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E764426-2519-436C-A89C-4410DFA05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3" y="1124744"/>
            <a:ext cx="5472608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701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C498FD-2354-4876-B52B-6F84E9ED0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3995" y="-99392"/>
            <a:ext cx="9938138" cy="786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EB6037-DE74-42D4-A8E3-25C270A12774}"/>
              </a:ext>
            </a:extLst>
          </p:cNvPr>
          <p:cNvSpPr txBox="1"/>
          <p:nvPr/>
        </p:nvSpPr>
        <p:spPr>
          <a:xfrm>
            <a:off x="1" y="0"/>
            <a:ext cx="9036496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Капитаны</a:t>
            </a:r>
          </a:p>
          <a:p>
            <a:pPr algn="ctr"/>
            <a:endParaRPr lang="ru-RU" sz="2400" b="1" dirty="0">
              <a:solidFill>
                <a:srgbClr val="FFFF00"/>
              </a:solidFill>
              <a:latin typeface="Arial Black" panose="020B0A040201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Там волны с блесками и всплесками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Непрекращающегося танца,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И там летит скачками резкими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Корабль Летучего Голландца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Ни миф, ни мель ему не встретятся,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Но знак печали и несчастий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Огни святого </a:t>
            </a:r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Эльма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светятся,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Усеяв борт его и снасти. </a:t>
            </a:r>
          </a:p>
          <a:p>
            <a:endParaRPr lang="ru-RU" sz="2400" b="1" dirty="0">
              <a:solidFill>
                <a:srgbClr val="FFFF00"/>
              </a:solidFill>
              <a:latin typeface="Arial Black" panose="020B0A040201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Николай Гумилёв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87CD65-0B0A-46B5-AB9E-B8A64D669C7E}"/>
              </a:ext>
            </a:extLst>
          </p:cNvPr>
          <p:cNvSpPr txBox="1"/>
          <p:nvPr/>
        </p:nvSpPr>
        <p:spPr>
          <a:xfrm>
            <a:off x="-273995" y="6021288"/>
            <a:ext cx="9938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+mj-lt"/>
              </a:rPr>
              <a:t>Электрические разряды в газе</a:t>
            </a:r>
          </a:p>
        </p:txBody>
      </p:sp>
    </p:spTree>
    <p:extLst>
      <p:ext uri="{BB962C8B-B14F-4D97-AF65-F5344CB8AC3E}">
        <p14:creationId xmlns:p14="http://schemas.microsoft.com/office/powerpoint/2010/main" xmlns="" val="243754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КОНДЕНСАЦИЯ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E51919-DE0E-46D8-9D17-2CCAA546E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196752"/>
            <a:ext cx="5508104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8131F9-DCD9-4961-BFD1-784E0DF30309}"/>
              </a:ext>
            </a:extLst>
          </p:cNvPr>
          <p:cNvSpPr txBox="1"/>
          <p:nvPr/>
        </p:nvSpPr>
        <p:spPr>
          <a:xfrm>
            <a:off x="0" y="1196752"/>
            <a:ext cx="377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Евгений Онегин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Татьяна пред окном стояла,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стекла хладные дыша,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Задумавшись, моя душа,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Прелестным пальчиком писала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отуманенном стекле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Заветный вензель О да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Е.          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Александр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Пушкин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107394-47EF-404E-92F9-6D07BCF2E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171400"/>
            <a:ext cx="10225136" cy="748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FF1743-A40C-436B-821C-D592E7116985}"/>
              </a:ext>
            </a:extLst>
          </p:cNvPr>
          <p:cNvSpPr txBox="1"/>
          <p:nvPr/>
        </p:nvSpPr>
        <p:spPr>
          <a:xfrm>
            <a:off x="3131840" y="4365104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На двойном стекле узоры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Начертил мороз,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Шумный день свои дозоры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 гостей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унес.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                  Афанасий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Фет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DD8A206-EC09-476E-BCB3-00BDC5292D2C}"/>
              </a:ext>
            </a:extLst>
          </p:cNvPr>
          <p:cNvSpPr/>
          <p:nvPr/>
        </p:nvSpPr>
        <p:spPr>
          <a:xfrm>
            <a:off x="323528" y="33265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СУБЛИМАЦИЯ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0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1023</TotalTime>
  <Words>492</Words>
  <Application>Microsoft Office PowerPoint</Application>
  <PresentationFormat>Экран (4:3)</PresentationFormat>
  <Paragraphs>117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</vt:lpstr>
      <vt:lpstr>Департамент образования города Москвы  ГБПОУ колледж сферы услуг № 3  Научно-исследовательская работа  «От художественных образов  к физическим явлениям»                                                                </vt:lpstr>
      <vt:lpstr>Цель:</vt:lpstr>
      <vt:lpstr>Слайд 4</vt:lpstr>
      <vt:lpstr>Закон отражения света </vt:lpstr>
      <vt:lpstr>Силы трения покоя и скольжения</vt:lpstr>
      <vt:lpstr>Слайд 7</vt:lpstr>
      <vt:lpstr>КОНДЕНСАЦИЯ</vt:lpstr>
      <vt:lpstr>Слайд 9</vt:lpstr>
      <vt:lpstr>Слайд 10</vt:lpstr>
      <vt:lpstr>ВЫВОД: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Zu</dc:creator>
  <cp:lastModifiedBy>Sotrudnik</cp:lastModifiedBy>
  <cp:revision>101</cp:revision>
  <dcterms:created xsi:type="dcterms:W3CDTF">2016-04-13T14:25:27Z</dcterms:created>
  <dcterms:modified xsi:type="dcterms:W3CDTF">2018-02-03T08:16:26Z</dcterms:modified>
</cp:coreProperties>
</file>