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2"/>
  </p:notesMasterIdLst>
  <p:sldIdLst>
    <p:sldId id="256" r:id="rId2"/>
    <p:sldId id="283" r:id="rId3"/>
    <p:sldId id="284" r:id="rId4"/>
    <p:sldId id="285" r:id="rId5"/>
    <p:sldId id="286" r:id="rId6"/>
    <p:sldId id="287" r:id="rId7"/>
    <p:sldId id="280" r:id="rId8"/>
    <p:sldId id="257" r:id="rId9"/>
    <p:sldId id="259" r:id="rId10"/>
    <p:sldId id="274" r:id="rId11"/>
    <p:sldId id="273" r:id="rId12"/>
    <p:sldId id="275" r:id="rId13"/>
    <p:sldId id="278" r:id="rId14"/>
    <p:sldId id="261" r:id="rId15"/>
    <p:sldId id="281" r:id="rId16"/>
    <p:sldId id="277" r:id="rId17"/>
    <p:sldId id="279" r:id="rId18"/>
    <p:sldId id="271" r:id="rId19"/>
    <p:sldId id="272" r:id="rId20"/>
    <p:sldId id="28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663300"/>
    <a:srgbClr val="FFCCCC"/>
    <a:srgbClr val="365B23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7427E-3C56-4422-9F3F-65195D73CA4F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3C2E2-CE85-4E82-B385-A3842E4CDA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347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hyperlink" Target="&#1057;&#1084;&#1091;&#1090;&#1072;/&#1054;&#1088;&#1076;&#1080;&#1085;-&#1053;&#1072;&#1097;&#1086;&#1082;&#1080;&#1085;.doc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slide" Target="slide15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Моноблок\Desktop\475px-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623"/>
            <a:ext cx="9144000" cy="687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052736"/>
            <a:ext cx="6048672" cy="1802631"/>
          </a:xfrm>
        </p:spPr>
        <p:txBody>
          <a:bodyPr>
            <a:noAutofit/>
          </a:bodyPr>
          <a:lstStyle/>
          <a:p>
            <a:r>
              <a:rPr lang="ru-RU" sz="3600" smtClean="0">
                <a:solidFill>
                  <a:srgbClr val="800000"/>
                </a:solidFill>
                <a:latin typeface="Bookman Old Style" pitchFamily="18" charset="0"/>
              </a:rPr>
              <a:t>Тенденции </a:t>
            </a:r>
            <a:r>
              <a:rPr lang="ru-RU" sz="3600" dirty="0">
                <a:solidFill>
                  <a:srgbClr val="800000"/>
                </a:solidFill>
                <a:latin typeface="Bookman Old Style" pitchFamily="18" charset="0"/>
              </a:rPr>
              <a:t>перехода России в </a:t>
            </a:r>
            <a:r>
              <a:rPr lang="en-US" sz="3600" dirty="0">
                <a:solidFill>
                  <a:srgbClr val="800000"/>
                </a:solidFill>
                <a:latin typeface="Bookman Old Style" pitchFamily="18" charset="0"/>
              </a:rPr>
              <a:t>XVII</a:t>
            </a:r>
            <a:r>
              <a:rPr lang="ru-RU" sz="3600" dirty="0">
                <a:solidFill>
                  <a:srgbClr val="800000"/>
                </a:solidFill>
                <a:latin typeface="Bookman Old Style" pitchFamily="18" charset="0"/>
              </a:rPr>
              <a:t> веке от сословно-представительной к абсолютной монархии</a:t>
            </a:r>
            <a:endParaRPr lang="ru-RU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73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579350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переход от самодержавия с </a:t>
            </a:r>
            <a:endParaRPr lang="en-US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Боярской</a:t>
            </a:r>
            <a:r>
              <a:rPr lang="en-US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Думой 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                  </a:t>
            </a:r>
          </a:p>
          <a:p>
            <a:pPr marL="0" indent="0">
              <a:buNone/>
            </a:pPr>
            <a:endParaRPr lang="ru-RU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                          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                         к сословно-представительной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монархии</a:t>
            </a:r>
            <a:r>
              <a:rPr lang="en-US" b="1" dirty="0" smtClean="0">
                <a:solidFill>
                  <a:srgbClr val="C00000"/>
                </a:solidFill>
                <a:latin typeface="Bookman Old Style" pitchFamily="18" charset="0"/>
              </a:rPr>
              <a:t>     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  </a:t>
            </a:r>
            <a:r>
              <a:rPr lang="en-US" b="1" dirty="0" smtClean="0">
                <a:solidFill>
                  <a:srgbClr val="C00000"/>
                </a:solidFill>
                <a:latin typeface="Bookman Old Style" pitchFamily="18" charset="0"/>
              </a:rPr>
              <a:t>                        </a:t>
            </a:r>
            <a:endParaRPr lang="ru-RU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                         к АБСОЛЮТИЗМУ (форма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государственного правления, при которой верховная власть в государстве полностью и безраздельно принадлежит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монарху)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1547664" y="3789040"/>
            <a:ext cx="792162" cy="792088"/>
          </a:xfrm>
          <a:prstGeom prst="rightArrow">
            <a:avLst>
              <a:gd name="adj1" fmla="val 50000"/>
              <a:gd name="adj2" fmla="val 34272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hangingPunct="1">
              <a:buClrTx/>
              <a:buSzTx/>
              <a:buFontTx/>
              <a:buNone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 flipV="1">
            <a:off x="1547664" y="2276872"/>
            <a:ext cx="792162" cy="801043"/>
          </a:xfrm>
          <a:prstGeom prst="rightArrow">
            <a:avLst>
              <a:gd name="adj1" fmla="val 50000"/>
              <a:gd name="adj2" fmla="val 34272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hangingPunct="1">
              <a:buClrTx/>
              <a:buSzTx/>
              <a:buFontTx/>
              <a:buNone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Picture 101"/>
          <p:cNvPicPr>
            <a:picLocks noChangeAspect="1" noChangeArrowheads="1"/>
          </p:cNvPicPr>
          <p:nvPr/>
        </p:nvPicPr>
        <p:blipFill>
          <a:blip r:embed="rId3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6632"/>
            <a:ext cx="2808312" cy="245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66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  <a:latin typeface="Bookman Old Style" pitchFamily="18" charset="0"/>
              </a:rPr>
              <a:t>Организация государственных учреждений в </a:t>
            </a:r>
            <a:r>
              <a:rPr lang="en-US" b="1" dirty="0" smtClean="0">
                <a:solidFill>
                  <a:srgbClr val="800000"/>
                </a:solidFill>
                <a:latin typeface="Bookman Old Style" pitchFamily="18" charset="0"/>
              </a:rPr>
              <a:t>XII </a:t>
            </a:r>
            <a:r>
              <a:rPr lang="ru-RU" b="1" dirty="0" smtClean="0">
                <a:solidFill>
                  <a:srgbClr val="800000"/>
                </a:solidFill>
                <a:latin typeface="Bookman Old Style" pitchFamily="18" charset="0"/>
              </a:rPr>
              <a:t>веке</a:t>
            </a:r>
            <a:endParaRPr lang="ru-RU" b="1" dirty="0">
              <a:solidFill>
                <a:srgbClr val="800000"/>
              </a:solidFill>
              <a:latin typeface="Bookman Old Style" pitchFamily="18" charset="0"/>
            </a:endParaRPr>
          </a:p>
        </p:txBody>
      </p:sp>
      <p:pic>
        <p:nvPicPr>
          <p:cNvPr id="4" name="Picture 4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3999" cy="5661247"/>
          </a:xfrm>
          <a:prstGeom prst="rect">
            <a:avLst/>
          </a:prstGeom>
          <a:noFill/>
          <a:ln w="76200">
            <a:solidFill>
              <a:srgbClr val="6600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36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7" cy="95831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800000"/>
                </a:solidFill>
                <a:latin typeface="Bookman Old Style" pitchFamily="18" charset="0"/>
              </a:rPr>
              <a:t>XVII</a:t>
            </a:r>
            <a:r>
              <a:rPr lang="ru-RU" sz="2800" b="1" dirty="0">
                <a:solidFill>
                  <a:srgbClr val="800000"/>
                </a:solidFill>
                <a:latin typeface="Bookman Old Style" pitchFamily="18" charset="0"/>
              </a:rPr>
              <a:t> век занимает в развитии аппарата государственного управления в России особое </a:t>
            </a:r>
            <a:r>
              <a:rPr lang="ru-RU" sz="2800" b="1" dirty="0" smtClean="0">
                <a:solidFill>
                  <a:srgbClr val="800000"/>
                </a:solidFill>
                <a:latin typeface="Bookman Old Style" pitchFamily="18" charset="0"/>
              </a:rPr>
              <a:t>место, </a:t>
            </a:r>
            <a:r>
              <a:rPr lang="ru-RU" sz="2800" b="1" dirty="0">
                <a:solidFill>
                  <a:srgbClr val="800000"/>
                </a:solidFill>
                <a:latin typeface="Bookman Old Style" pitchFamily="18" charset="0"/>
              </a:rPr>
              <a:t>В этот период в стране развивались </a:t>
            </a:r>
            <a:endParaRPr lang="ru-RU" sz="2800" dirty="0">
              <a:solidFill>
                <a:srgbClr val="800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00808"/>
            <a:ext cx="8686800" cy="4379317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товарно-денежные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отношения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зарождались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буржуазные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связи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возникали мануфактуры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обострилась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классовая борьба и расширились задачи, стоящие перед буржуазным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государством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  <a:p>
            <a:endParaRPr lang="ru-RU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14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988840"/>
          </a:xfrm>
        </p:spPr>
        <p:txBody>
          <a:bodyPr>
            <a:noAutofit/>
          </a:bodyPr>
          <a:lstStyle/>
          <a:p>
            <a:endParaRPr lang="ru-RU" sz="20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"/>
            <a:ext cx="9143999" cy="17728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Bookman Old Style" pitchFamily="18" charset="0"/>
              </a:rPr>
              <a:t>К РАБОТЕ В ГОСУДАРСТВЕННЫХ УЧРЕЖДЕНИЯХ РОССИИ ПРИХОДИТ ОСОБАЯ СПЕЦИАЛЬНАЯ ПРОСЛОЙКА, ПОЛУЧИВШАЯ ОБЩЕЕ НАИМЕНОВАНИЕ ПРИКАЗНЫХ ЛЮДЕЙ</a:t>
            </a:r>
            <a:endParaRPr lang="ru-RU" sz="2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" t="9027" r="3760" b="16295"/>
          <a:stretch>
            <a:fillRect/>
          </a:stretch>
        </p:blipFill>
        <p:spPr bwMode="auto">
          <a:xfrm>
            <a:off x="78366" y="1772815"/>
            <a:ext cx="9065634" cy="5051269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96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3500" y="-2926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А.С.МАТВЕЕВ</a:t>
            </a:r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006666"/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rgbClr val="006666"/>
                </a:solidFill>
                <a:latin typeface="Bookman Old Style" pitchFamily="18" charset="0"/>
              </a:rPr>
            </a:br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4700" y="140659"/>
            <a:ext cx="5688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Bookman Old Style" pitchFamily="18" charset="0"/>
              </a:rPr>
              <a:t>ПРИКАЗНАЯ СИСТЕМА</a:t>
            </a:r>
            <a:endParaRPr lang="ru-RU" sz="3200" dirty="0">
              <a:solidFill>
                <a:srgbClr val="800000"/>
              </a:solidFill>
              <a:latin typeface="Bookman Old Style" pitchFamily="18" charset="0"/>
            </a:endParaRPr>
          </a:p>
        </p:txBody>
      </p:sp>
      <p:pic>
        <p:nvPicPr>
          <p:cNvPr id="12" name="Picture 15" descr="Безымянный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0" r="15871"/>
          <a:stretch>
            <a:fillRect/>
          </a:stretch>
        </p:blipFill>
        <p:spPr bwMode="auto">
          <a:xfrm>
            <a:off x="0" y="-83381"/>
            <a:ext cx="20447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04800" y="49530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b="1" dirty="0">
              <a:solidFill>
                <a:srgbClr val="006666"/>
              </a:solidFill>
            </a:endParaRPr>
          </a:p>
        </p:txBody>
      </p:sp>
      <p:pic>
        <p:nvPicPr>
          <p:cNvPr id="15" name="Picture 6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4E5E0"/>
              </a:clrFrom>
              <a:clrTo>
                <a:srgbClr val="E4E5E0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669" y="3182711"/>
            <a:ext cx="2431641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0" y="6233246"/>
            <a:ext cx="449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А.Л. ОРДИН-НАЩЕКИН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1981199" y="764704"/>
            <a:ext cx="7055297" cy="5837874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Оформлены  </a:t>
            </a:r>
            <a:r>
              <a:rPr lang="ru-RU" sz="1800" b="1" dirty="0">
                <a:solidFill>
                  <a:schemeClr val="tx1"/>
                </a:solidFill>
                <a:latin typeface="Bookman Old Style" pitchFamily="18" charset="0"/>
              </a:rPr>
              <a:t>четвертные приказы</a:t>
            </a:r>
            <a:r>
              <a:rPr lang="ru-RU" sz="1800" b="1" dirty="0">
                <a:solidFill>
                  <a:srgbClr val="C00000"/>
                </a:solidFill>
                <a:latin typeface="Bookman Old Style" pitchFamily="18" charset="0"/>
              </a:rPr>
              <a:t>, а также создано учреждение по сбору налогов – </a:t>
            </a:r>
            <a:r>
              <a:rPr lang="ru-RU" sz="1800" b="1" dirty="0">
                <a:solidFill>
                  <a:schemeClr val="tx1"/>
                </a:solidFill>
                <a:latin typeface="Bookman Old Style" pitchFamily="18" charset="0"/>
              </a:rPr>
              <a:t>приказ Большой </a:t>
            </a:r>
            <a:r>
              <a:rPr lang="ru-RU" sz="1800" b="1" dirty="0" smtClean="0">
                <a:solidFill>
                  <a:schemeClr val="tx1"/>
                </a:solidFill>
                <a:latin typeface="Bookman Old Style" pitchFamily="18" charset="0"/>
              </a:rPr>
              <a:t>казны</a:t>
            </a:r>
          </a:p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Возрождение </a:t>
            </a:r>
            <a:r>
              <a:rPr lang="ru-RU" sz="1800" b="1" dirty="0">
                <a:solidFill>
                  <a:schemeClr val="tx1"/>
                </a:solidFill>
                <a:latin typeface="Bookman Old Style" pitchFamily="18" charset="0"/>
              </a:rPr>
              <a:t>Поместного приказа</a:t>
            </a:r>
            <a:r>
              <a:rPr lang="ru-RU" sz="1800" b="1" dirty="0">
                <a:solidFill>
                  <a:srgbClr val="C00000"/>
                </a:solidFill>
                <a:latin typeface="Bookman Old Style" pitchFamily="18" charset="0"/>
              </a:rPr>
              <a:t>, ведавшего массовой раздачей земель, и </a:t>
            </a:r>
            <a:r>
              <a:rPr lang="ru-RU" sz="1800" b="1" dirty="0">
                <a:solidFill>
                  <a:schemeClr val="tx1"/>
                </a:solidFill>
                <a:latin typeface="Bookman Old Style" pitchFamily="18" charset="0"/>
              </a:rPr>
              <a:t>Казачьего </a:t>
            </a:r>
            <a:r>
              <a:rPr lang="ru-RU" sz="1800" b="1" dirty="0" smtClean="0">
                <a:solidFill>
                  <a:schemeClr val="tx1"/>
                </a:solidFill>
                <a:latin typeface="Bookman Old Style" pitchFamily="18" charset="0"/>
              </a:rPr>
              <a:t>приказа</a:t>
            </a:r>
            <a:endParaRPr lang="ru-RU" sz="1800" b="1" dirty="0">
              <a:solidFill>
                <a:schemeClr val="tx1"/>
              </a:solidFill>
              <a:latin typeface="Bookman Old Style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Bookman Old Style" pitchFamily="18" charset="0"/>
              </a:rPr>
              <a:t>Посольский приказ. </a:t>
            </a:r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Во главе, сменяя друг друга, стояли видные дипломаты </a:t>
            </a:r>
            <a:r>
              <a:rPr lang="ru-RU" sz="1800" b="1" i="1" dirty="0" smtClean="0">
                <a:solidFill>
                  <a:srgbClr val="C00000"/>
                </a:solidFill>
                <a:latin typeface="Bookman Old Style" pitchFamily="18" charset="0"/>
              </a:rPr>
              <a:t>А. Л. </a:t>
            </a:r>
            <a:r>
              <a:rPr lang="ru-RU" sz="18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Ордин-Нащокин</a:t>
            </a:r>
            <a:r>
              <a:rPr lang="ru-RU" sz="18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и </a:t>
            </a:r>
            <a:r>
              <a:rPr lang="ru-RU" sz="1800" b="1" i="1" dirty="0" smtClean="0">
                <a:solidFill>
                  <a:srgbClr val="C00000"/>
                </a:solidFill>
                <a:latin typeface="Bookman Old Style" pitchFamily="18" charset="0"/>
              </a:rPr>
              <a:t>А. </a:t>
            </a:r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С. </a:t>
            </a:r>
            <a:r>
              <a:rPr lang="ru-RU" sz="1800" b="1" i="1" dirty="0" smtClean="0">
                <a:solidFill>
                  <a:srgbClr val="C00000"/>
                </a:solidFill>
                <a:latin typeface="Bookman Old Style" pitchFamily="18" charset="0"/>
              </a:rPr>
              <a:t>Матвеев. </a:t>
            </a:r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Приказу подчинялись некоторые пограничные уезды</a:t>
            </a:r>
          </a:p>
          <a:p>
            <a:pPr>
              <a:lnSpc>
                <a:spcPct val="80000"/>
              </a:lnSpc>
            </a:pPr>
            <a:r>
              <a:rPr lang="ru-RU" sz="1800" b="1" dirty="0">
                <a:solidFill>
                  <a:srgbClr val="C00000"/>
                </a:solidFill>
                <a:latin typeface="Bookman Old Style" pitchFamily="18" charset="0"/>
              </a:rPr>
              <a:t>Особое место в приказной системе занимал </a:t>
            </a:r>
            <a:r>
              <a:rPr lang="ru-RU" sz="1800" b="1" dirty="0">
                <a:solidFill>
                  <a:schemeClr val="tx1"/>
                </a:solidFill>
                <a:latin typeface="Bookman Old Style" pitchFamily="18" charset="0"/>
              </a:rPr>
              <a:t>приказ Тайных дел</a:t>
            </a:r>
            <a:r>
              <a:rPr lang="ru-RU" sz="1800" b="1" dirty="0">
                <a:solidFill>
                  <a:srgbClr val="C00000"/>
                </a:solidFill>
                <a:latin typeface="Bookman Old Style" pitchFamily="18" charset="0"/>
              </a:rPr>
              <a:t>, возглавлявшийся самим </a:t>
            </a:r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царем, </a:t>
            </a:r>
            <a:r>
              <a:rPr lang="ru-RU" sz="1800" b="1" dirty="0">
                <a:solidFill>
                  <a:srgbClr val="C00000"/>
                </a:solidFill>
                <a:latin typeface="Bookman Old Style" pitchFamily="18" charset="0"/>
              </a:rPr>
              <a:t>осуществлял контроль деятельности остальных приказов, </a:t>
            </a:r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был </a:t>
            </a:r>
            <a:r>
              <a:rPr lang="ru-RU" sz="1800" b="1" dirty="0">
                <a:solidFill>
                  <a:srgbClr val="C00000"/>
                </a:solidFill>
                <a:latin typeface="Bookman Old Style" pitchFamily="18" charset="0"/>
              </a:rPr>
              <a:t>личной канцелярией </a:t>
            </a:r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царя</a:t>
            </a:r>
            <a:endParaRPr lang="ru-RU" sz="1800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Со </a:t>
            </a:r>
            <a:r>
              <a:rPr lang="ru-RU" sz="1800" b="1" dirty="0">
                <a:solidFill>
                  <a:srgbClr val="C00000"/>
                </a:solidFill>
                <a:latin typeface="Bookman Old Style" pitchFamily="18" charset="0"/>
              </a:rPr>
              <a:t>временем из </a:t>
            </a:r>
            <a:r>
              <a:rPr lang="ru-RU" sz="1800" b="1" dirty="0">
                <a:solidFill>
                  <a:schemeClr val="tx1"/>
                </a:solidFill>
                <a:latin typeface="Bookman Old Style" pitchFamily="18" charset="0"/>
              </a:rPr>
              <a:t>Казанского приказа </a:t>
            </a:r>
            <a:r>
              <a:rPr lang="ru-RU" sz="1800" b="1" dirty="0">
                <a:solidFill>
                  <a:srgbClr val="C00000"/>
                </a:solidFill>
                <a:latin typeface="Bookman Old Style" pitchFamily="18" charset="0"/>
              </a:rPr>
              <a:t>выделился </a:t>
            </a:r>
            <a:r>
              <a:rPr lang="ru-RU" sz="1800" b="1" dirty="0">
                <a:solidFill>
                  <a:schemeClr val="tx1"/>
                </a:solidFill>
                <a:latin typeface="Bookman Old Style" pitchFamily="18" charset="0"/>
              </a:rPr>
              <a:t>Сибирский приказ </a:t>
            </a:r>
            <a:r>
              <a:rPr lang="ru-RU" sz="1800" b="1" dirty="0">
                <a:solidFill>
                  <a:srgbClr val="C00000"/>
                </a:solidFill>
                <a:latin typeface="Bookman Old Style" pitchFamily="18" charset="0"/>
              </a:rPr>
              <a:t>– для управления вновь присоединенными </a:t>
            </a:r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землями</a:t>
            </a:r>
          </a:p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Создаются </a:t>
            </a:r>
            <a:r>
              <a:rPr lang="ru-RU" sz="1800" b="1" dirty="0">
                <a:solidFill>
                  <a:srgbClr val="C00000"/>
                </a:solidFill>
                <a:latin typeface="Bookman Old Style" pitchFamily="18" charset="0"/>
              </a:rPr>
              <a:t>специальный </a:t>
            </a:r>
            <a:r>
              <a:rPr lang="ru-RU" sz="1800" b="1" dirty="0">
                <a:solidFill>
                  <a:schemeClr val="tx1"/>
                </a:solidFill>
                <a:latin typeface="Bookman Old Style" pitchFamily="18" charset="0"/>
              </a:rPr>
              <a:t>Судный дворцовый приказ</a:t>
            </a:r>
            <a:r>
              <a:rPr lang="ru-RU" sz="1800" b="1" dirty="0">
                <a:solidFill>
                  <a:srgbClr val="C00000"/>
                </a:solidFill>
                <a:latin typeface="Bookman Old Style" pitchFamily="18" charset="0"/>
              </a:rPr>
              <a:t> и </a:t>
            </a:r>
            <a:r>
              <a:rPr lang="ru-RU" sz="1800" b="1" dirty="0">
                <a:solidFill>
                  <a:schemeClr val="tx1"/>
                </a:solidFill>
                <a:latin typeface="Bookman Old Style" pitchFamily="18" charset="0"/>
              </a:rPr>
              <a:t>Счетный приказ</a:t>
            </a:r>
            <a:r>
              <a:rPr lang="ru-RU" sz="1800" b="1" dirty="0">
                <a:solidFill>
                  <a:srgbClr val="C00000"/>
                </a:solidFill>
                <a:latin typeface="Bookman Old Style" pitchFamily="18" charset="0"/>
              </a:rPr>
              <a:t>, контролировавший финансовую деятельность </a:t>
            </a:r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приказов</a:t>
            </a:r>
            <a:endParaRPr lang="ru-RU" sz="1800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>
              <a:lnSpc>
                <a:spcPct val="80000"/>
              </a:lnSpc>
            </a:pPr>
            <a:endParaRPr lang="ru-RU" sz="1800" b="1" dirty="0">
              <a:latin typeface="Bookman Old Style" pitchFamily="18" charset="0"/>
            </a:endParaRPr>
          </a:p>
          <a:p>
            <a:pPr>
              <a:lnSpc>
                <a:spcPct val="80000"/>
              </a:lnSpc>
            </a:pPr>
            <a:endParaRPr lang="ru-RU" sz="18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9" name="Picture 4" descr="4_10E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28529" y="5319713"/>
            <a:ext cx="3816424" cy="148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12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" t="1361" r="3542" b="193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57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Romanov_Filar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001" y="0"/>
            <a:ext cx="48245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4644008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Новым для приказной системы было формирование Патриаршего управления в связи с возрастанием роли в управлении патриарха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Филарета. </a:t>
            </a: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С этого времени в стране установилось стройное деление приказной системы государственных учреждений :</a:t>
            </a:r>
          </a:p>
          <a:p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- государственные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приказы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- дворцовые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приказы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- патриаршие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приказы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5" name="Picture 3" descr="C:\Users\Моноблок\Desktop\180px-Philaret_titularnik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73016"/>
            <a:ext cx="1800200" cy="2316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762" y="0"/>
            <a:ext cx="1363309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24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" t="1785" r="2492" b="2652"/>
          <a:stretch>
            <a:fillRect/>
          </a:stretch>
        </p:blipFill>
        <p:spPr bwMode="auto">
          <a:xfrm>
            <a:off x="2699792" y="3284984"/>
            <a:ext cx="6444208" cy="35730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34076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800000"/>
                </a:solidFill>
                <a:effectLst/>
                <a:latin typeface="Bookman Old Style" pitchFamily="18" charset="0"/>
              </a:rPr>
              <a:t>Приказы издавали разнообразные документы </a:t>
            </a:r>
            <a:endParaRPr lang="ru-RU" dirty="0">
              <a:solidFill>
                <a:srgbClr val="800000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80" y="1275744"/>
            <a:ext cx="8964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3200" b="1" dirty="0">
                <a:solidFill>
                  <a:srgbClr val="C00000"/>
                </a:solidFill>
                <a:latin typeface="Bookman Old Style" pitchFamily="18" charset="0"/>
              </a:rPr>
              <a:t>жалованные </a:t>
            </a: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грамоты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указы </a:t>
            </a:r>
            <a:r>
              <a:rPr lang="ru-RU" sz="3200" b="1" dirty="0">
                <a:solidFill>
                  <a:srgbClr val="C00000"/>
                </a:solidFill>
                <a:latin typeface="Bookman Old Style" pitchFamily="18" charset="0"/>
              </a:rPr>
              <a:t>от имени </a:t>
            </a: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царя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памятки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наказы-инструкции </a:t>
            </a:r>
            <a:r>
              <a:rPr lang="ru-RU" sz="3200" b="1" dirty="0">
                <a:solidFill>
                  <a:srgbClr val="C00000"/>
                </a:solidFill>
                <a:latin typeface="Bookman Old Style" pitchFamily="18" charset="0"/>
              </a:rPr>
              <a:t>должностным </a:t>
            </a: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лицам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доклады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01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anose="04000500000000000000" pitchFamily="82" charset="0"/>
              </a:rPr>
              <a:t>Подведём итоги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La Russ" panose="04000500000000000000" pitchFamily="82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5760640" cy="718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В это время резко возрастает количество людей, занятых в приказах. Если число приказных людей в 40-е годы </a:t>
            </a:r>
            <a:r>
              <a:rPr lang="en-US" sz="2400" b="1" dirty="0">
                <a:solidFill>
                  <a:srgbClr val="C00000"/>
                </a:solidFill>
                <a:latin typeface="Bookman Old Style" pitchFamily="18" charset="0"/>
              </a:rPr>
              <a:t>XVII</a:t>
            </a: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  века составляло 1611 человек, то в 90-е оно увеличилось почти в три раза и достигло 4567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человек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В связи с ростом численности бюрократического аппарата, оплата их труда становилась существенной статьей государственных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расходов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Тенденция к увеличению штатов обусловила потребность в подготовке кадров, годных для </a:t>
            </a:r>
            <a:r>
              <a:rPr lang="ru-RU" sz="2500" b="1" dirty="0">
                <a:solidFill>
                  <a:srgbClr val="C00000"/>
                </a:solidFill>
                <a:latin typeface="Bookman Old Style" pitchFamily="18" charset="0"/>
              </a:rPr>
              <a:t>приказных </a:t>
            </a:r>
            <a:r>
              <a:rPr lang="ru-RU" sz="2500" b="1" dirty="0" smtClean="0">
                <a:solidFill>
                  <a:srgbClr val="C00000"/>
                </a:solidFill>
                <a:latin typeface="Bookman Old Style" pitchFamily="18" charset="0"/>
              </a:rPr>
              <a:t>работ</a:t>
            </a:r>
            <a:endParaRPr lang="ru-RU" sz="2500" b="1" dirty="0">
              <a:solidFill>
                <a:srgbClr val="C00000"/>
              </a:solidFill>
              <a:latin typeface="Bookman Old Style" pitchFamily="18" charset="0"/>
            </a:endParaRPr>
          </a:p>
          <a:p>
            <a:endParaRPr lang="ru-RU" sz="2800" dirty="0"/>
          </a:p>
        </p:txBody>
      </p:sp>
      <p:pic>
        <p:nvPicPr>
          <p:cNvPr id="15363" name="Picture 3" descr="C:\Users\Моноблок\Desktop\{4EA5CF91-15A7-4B24-997B-3DE2FB5BB27E}_rrcBGd-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40" y="1124744"/>
            <a:ext cx="3203848" cy="44644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47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332656"/>
            <a:ext cx="907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  <a:latin typeface="Bookman Old Style" pitchFamily="18" charset="0"/>
              </a:rPr>
              <a:t>ВОПРОСЫ ДЛЯ ЗАКРЕПЛЕНИЯ</a:t>
            </a:r>
            <a:endParaRPr lang="ru-RU" sz="4000" b="1" dirty="0">
              <a:solidFill>
                <a:srgbClr val="800000"/>
              </a:solidFill>
              <a:latin typeface="Bookman Old Style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Признаки начального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абсолютизма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Особенности </a:t>
            </a:r>
            <a:r>
              <a:rPr lang="en-US" b="1" dirty="0" smtClean="0">
                <a:solidFill>
                  <a:srgbClr val="C00000"/>
                </a:solidFill>
                <a:latin typeface="Bookman Old Style" pitchFamily="18" charset="0"/>
              </a:rPr>
              <a:t>XVII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  века в развитии аппарата государственного управления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Причины возникновения новых приказов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Содержание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фискальной деятельности государственных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органов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58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86800" cy="8382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800000"/>
                </a:solidFill>
                <a:latin typeface="Bookman Old Style" pitchFamily="18" charset="0"/>
              </a:rPr>
              <a:t>Повторение пройденного материала</a:t>
            </a:r>
            <a:endParaRPr lang="ru-RU" sz="4000" dirty="0">
              <a:solidFill>
                <a:srgbClr val="800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686800" cy="48139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800" dirty="0" smtClean="0">
                <a:solidFill>
                  <a:srgbClr val="800000"/>
                </a:solidFill>
                <a:latin typeface="Bookman Old Style" pitchFamily="18" charset="0"/>
              </a:rPr>
              <a:t>ВОПРОС 1</a:t>
            </a:r>
            <a:r>
              <a:rPr lang="ru-RU" sz="4800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5200" dirty="0" smtClean="0">
                <a:solidFill>
                  <a:srgbClr val="C00000"/>
                </a:solidFill>
                <a:latin typeface="Bookman Old Style" pitchFamily="18" charset="0"/>
              </a:rPr>
              <a:t>Как изменился статус монарха в связи с переходом России от раннефеодальной к сословно -представительной монархии</a:t>
            </a: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  <a:latin typeface="Arial Narrow" pitchFamily="34" charset="0"/>
            </a:endParaRP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75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1520" y="332656"/>
            <a:ext cx="907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Clr>
                <a:schemeClr val="accent6">
                  <a:lumMod val="50000"/>
                </a:schemeClr>
              </a:buClr>
              <a:buNone/>
            </a:pPr>
            <a:r>
              <a:rPr lang="ru-RU" sz="3300" b="1" dirty="0" smtClean="0">
                <a:solidFill>
                  <a:srgbClr val="C00000"/>
                </a:solidFill>
                <a:latin typeface="Bookman Old Style" pitchFamily="18" charset="0"/>
              </a:rPr>
              <a:t>1 Составить характеристику абсолютизма как формы государственного управления</a:t>
            </a:r>
          </a:p>
          <a:p>
            <a:pPr marL="0" indent="0">
              <a:buClr>
                <a:schemeClr val="accent6">
                  <a:lumMod val="50000"/>
                </a:schemeClr>
              </a:buClr>
              <a:buNone/>
            </a:pPr>
            <a:r>
              <a:rPr lang="ru-RU" sz="3300" b="1" dirty="0" smtClean="0">
                <a:solidFill>
                  <a:srgbClr val="C00000"/>
                </a:solidFill>
                <a:latin typeface="Bookman Old Style" pitchFamily="18" charset="0"/>
              </a:rPr>
              <a:t>2 Составить таблицу, показывающую направления деятельности приказов</a:t>
            </a:r>
          </a:p>
          <a:p>
            <a:pPr marL="514350" indent="-51435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endParaRPr lang="ru-RU" sz="33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marL="514350" indent="-51435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endParaRPr lang="ru-RU" sz="3300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marL="514350" indent="-51435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endParaRPr lang="ru-RU" sz="33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marL="0" indent="0">
              <a:buClr>
                <a:schemeClr val="accent6">
                  <a:lumMod val="50000"/>
                </a:schemeClr>
              </a:buClr>
              <a:buNone/>
            </a:pPr>
            <a:endParaRPr lang="ru-RU" sz="33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marL="0" indent="0">
              <a:buClr>
                <a:schemeClr val="accent6">
                  <a:lumMod val="50000"/>
                </a:schemeClr>
              </a:buClr>
              <a:buNone/>
            </a:pPr>
            <a:r>
              <a:rPr lang="ru-RU" sz="3300" b="1" dirty="0" smtClean="0">
                <a:solidFill>
                  <a:srgbClr val="C00000"/>
                </a:solidFill>
                <a:latin typeface="Bookman Old Style" pitchFamily="18" charset="0"/>
              </a:rPr>
              <a:t>3 Перечислить </a:t>
            </a:r>
            <a:r>
              <a:rPr lang="ru-RU" sz="3300" b="1" dirty="0">
                <a:solidFill>
                  <a:srgbClr val="C00000"/>
                </a:solidFill>
                <a:latin typeface="Bookman Old Style" pitchFamily="18" charset="0"/>
              </a:rPr>
              <a:t>существовавшие в этот период сословия и дать им </a:t>
            </a:r>
            <a:r>
              <a:rPr lang="ru-RU" sz="3300" b="1" dirty="0" smtClean="0">
                <a:solidFill>
                  <a:srgbClr val="C00000"/>
                </a:solidFill>
                <a:latin typeface="Bookman Old Style" pitchFamily="18" charset="0"/>
              </a:rPr>
              <a:t>характеристику</a:t>
            </a:r>
          </a:p>
          <a:p>
            <a:pPr marL="0" indent="0">
              <a:buClr>
                <a:schemeClr val="accent6">
                  <a:lumMod val="50000"/>
                </a:schemeClr>
              </a:buClr>
              <a:buNone/>
            </a:pPr>
            <a:r>
              <a:rPr lang="ru-RU" sz="3300" b="1" dirty="0" smtClean="0">
                <a:solidFill>
                  <a:srgbClr val="C00000"/>
                </a:solidFill>
                <a:latin typeface="Bookman Old Style" pitchFamily="18" charset="0"/>
              </a:rPr>
              <a:t>4 Подготовка к проверочной работе по конспекту</a:t>
            </a:r>
            <a:endParaRPr lang="ru-RU" sz="3300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 </a:t>
            </a:r>
            <a:endParaRPr lang="ru-RU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692222"/>
              </p:ext>
            </p:extLst>
          </p:nvPr>
        </p:nvGraphicFramePr>
        <p:xfrm>
          <a:off x="344608" y="2996952"/>
          <a:ext cx="8454783" cy="1156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6191"/>
                <a:gridCol w="5328592"/>
              </a:tblGrid>
              <a:tr h="360040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ookman Old Style" pitchFamily="18" charset="0"/>
                        </a:rPr>
                        <a:t>Название Приказа</a:t>
                      </a:r>
                      <a:endParaRPr lang="ru-RU" sz="2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ookman Old Style" pitchFamily="18" charset="0"/>
                        </a:rPr>
                        <a:t>Направление деятельности</a:t>
                      </a:r>
                      <a:endParaRPr lang="ru-RU" sz="2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74716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ookman Old Style" pitchFamily="18" charset="0"/>
                        </a:rPr>
                        <a:t>Казанский </a:t>
                      </a:r>
                      <a:endParaRPr lang="ru-RU" sz="2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ookman Old Style" pitchFamily="18" charset="0"/>
                        </a:rPr>
                        <a:t>Управление присоединённой территорией Казанского ханства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59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036496" cy="1152128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800000"/>
                </a:solidFill>
                <a:latin typeface="Bookman Old Style" pitchFamily="18" charset="0"/>
              </a:rPr>
              <a:t>Вопрос 2</a:t>
            </a:r>
            <a:endParaRPr lang="ru-RU" sz="5400" dirty="0">
              <a:solidFill>
                <a:srgbClr val="800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760640"/>
          </a:xfrm>
        </p:spPr>
        <p:txBody>
          <a:bodyPr>
            <a:normAutofit/>
          </a:bodyPr>
          <a:lstStyle/>
          <a:p>
            <a:pPr marL="514350" indent="-514350">
              <a:buClrTx/>
              <a:buFont typeface="+mj-lt"/>
              <a:buAutoNum type="arabicPeriod"/>
            </a:pPr>
            <a:endParaRPr lang="ru-RU" sz="1600" dirty="0">
              <a:latin typeface="Bookman Old Style" pitchFamily="18" charset="0"/>
            </a:endParaRPr>
          </a:p>
          <a:p>
            <a:pPr marL="514350" indent="-514350">
              <a:buClrTx/>
              <a:buFont typeface="+mj-lt"/>
              <a:buAutoNum type="arabicPeriod"/>
            </a:pPr>
            <a:endParaRPr lang="ru-RU" sz="2400" dirty="0" smtClean="0"/>
          </a:p>
          <a:p>
            <a:pPr marL="0" indent="0">
              <a:buClrTx/>
              <a:buNone/>
            </a:pPr>
            <a:r>
              <a:rPr lang="ru-RU" sz="5400" dirty="0" smtClean="0">
                <a:solidFill>
                  <a:srgbClr val="C00000"/>
                </a:solidFill>
                <a:latin typeface="Bookman Old Style" pitchFamily="18" charset="0"/>
              </a:rPr>
              <a:t>При каком правителе появились первые приказы и сколько их насчитывалось к середине</a:t>
            </a:r>
            <a:r>
              <a:rPr lang="en-US" sz="5400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en-US" sz="5400" dirty="0" smtClean="0">
                <a:solidFill>
                  <a:srgbClr val="C00000"/>
                </a:solidFill>
                <a:latin typeface="Bookman Old Style" pitchFamily="18" charset="0"/>
              </a:rPr>
              <a:t>XVI </a:t>
            </a:r>
            <a:r>
              <a:rPr lang="ru-RU" sz="5400" dirty="0" smtClean="0">
                <a:solidFill>
                  <a:srgbClr val="C00000"/>
                </a:solidFill>
                <a:latin typeface="Bookman Old Style" pitchFamily="18" charset="0"/>
              </a:rPr>
              <a:t>века</a:t>
            </a:r>
            <a:endParaRPr lang="ru-RU" sz="5400" dirty="0">
              <a:solidFill>
                <a:srgbClr val="C00000"/>
              </a:solidFill>
              <a:latin typeface="Bookman Old Style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04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>
                <a:solidFill>
                  <a:srgbClr val="800000"/>
                </a:solidFill>
                <a:latin typeface="Bookman Old Style" pitchFamily="18" charset="0"/>
              </a:rPr>
              <a:t>ВОПРОС 3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5400" dirty="0" smtClean="0">
                <a:solidFill>
                  <a:srgbClr val="C00000"/>
                </a:solidFill>
                <a:latin typeface="Bookman Old Style" pitchFamily="18" charset="0"/>
              </a:rPr>
              <a:t>Отличительные особенности приказной системы управления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08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27584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800000"/>
                </a:solidFill>
                <a:latin typeface="Bookman Old Style" pitchFamily="18" charset="0"/>
              </a:rPr>
              <a:t>Вопрос 4 </a:t>
            </a:r>
            <a:endParaRPr lang="ru-RU" sz="5400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5400" dirty="0" smtClean="0">
                <a:solidFill>
                  <a:srgbClr val="C00000"/>
                </a:solidFill>
                <a:latin typeface="Bookman Old Style" pitchFamily="18" charset="0"/>
              </a:rPr>
              <a:t>Характеристика </a:t>
            </a:r>
            <a:r>
              <a:rPr lang="ru-RU" sz="5400" dirty="0">
                <a:solidFill>
                  <a:srgbClr val="C00000"/>
                </a:solidFill>
                <a:latin typeface="Bookman Old Style" pitchFamily="18" charset="0"/>
              </a:rPr>
              <a:t>централизованного </a:t>
            </a:r>
            <a:r>
              <a:rPr lang="ru-RU" sz="5400" dirty="0" smtClean="0">
                <a:solidFill>
                  <a:srgbClr val="C00000"/>
                </a:solidFill>
                <a:latin typeface="Bookman Old Style" pitchFamily="18" charset="0"/>
              </a:rPr>
              <a:t>управления</a:t>
            </a:r>
            <a:endParaRPr lang="ru-RU" sz="5400" dirty="0">
              <a:solidFill>
                <a:srgbClr val="C0000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887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512168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800000"/>
                </a:solidFill>
                <a:latin typeface="Bookman Old Style" pitchFamily="18" charset="0"/>
              </a:rPr>
              <a:t>Вопрос 5 </a:t>
            </a:r>
            <a:endParaRPr lang="ru-RU" sz="5400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5400" dirty="0" smtClean="0">
                <a:solidFill>
                  <a:srgbClr val="C00000"/>
                </a:solidFill>
                <a:latin typeface="Bookman Old Style" pitchFamily="18" charset="0"/>
              </a:rPr>
              <a:t>Какому </a:t>
            </a:r>
            <a:r>
              <a:rPr lang="ru-RU" sz="5400" dirty="0">
                <a:solidFill>
                  <a:srgbClr val="C00000"/>
                </a:solidFill>
                <a:latin typeface="Bookman Old Style" pitchFamily="18" charset="0"/>
              </a:rPr>
              <a:t>приказу принадлежала ведущая роль в период становления приказной </a:t>
            </a:r>
            <a:r>
              <a:rPr lang="ru-RU" sz="5400" dirty="0" smtClean="0">
                <a:solidFill>
                  <a:srgbClr val="C00000"/>
                </a:solidFill>
                <a:latin typeface="Bookman Old Style" pitchFamily="18" charset="0"/>
              </a:rPr>
              <a:t>системы</a:t>
            </a:r>
            <a:endParaRPr lang="ru-RU" sz="5400" dirty="0">
              <a:solidFill>
                <a:srgbClr val="C0000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14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437112"/>
            <a:ext cx="9109126" cy="2420888"/>
          </a:xfrm>
        </p:spPr>
        <p:txBody>
          <a:bodyPr>
            <a:noAutofit/>
          </a:bodyPr>
          <a:lstStyle/>
          <a:p>
            <a:r>
              <a:rPr lang="ru-RU" sz="1400" dirty="0" smtClean="0">
                <a:effectLst/>
                <a:latin typeface="Bookman Old Style" pitchFamily="18" charset="0"/>
              </a:rPr>
              <a:t/>
            </a:r>
            <a:br>
              <a:rPr lang="ru-RU" sz="1400" dirty="0" smtClean="0">
                <a:effectLst/>
                <a:latin typeface="Bookman Old Style" pitchFamily="18" charset="0"/>
              </a:rPr>
            </a:br>
            <a:r>
              <a:rPr lang="ru-RU" sz="2400" b="1" cap="none" dirty="0" smtClean="0">
                <a:solidFill>
                  <a:srgbClr val="663300"/>
                </a:solidFill>
                <a:effectLst/>
                <a:latin typeface="Bookman Old Style" pitchFamily="18" charset="0"/>
              </a:rPr>
              <a:t>По своему </a:t>
            </a:r>
            <a:r>
              <a:rPr lang="ru-RU" sz="2400" b="1" cap="none" smtClean="0">
                <a:solidFill>
                  <a:srgbClr val="663300"/>
                </a:solidFill>
                <a:effectLst/>
                <a:latin typeface="Bookman Old Style" pitchFamily="18" charset="0"/>
              </a:rPr>
              <a:t>составу </a:t>
            </a:r>
            <a:r>
              <a:rPr lang="ru-RU" sz="2400" b="1" cap="none" smtClean="0">
                <a:solidFill>
                  <a:srgbClr val="663300"/>
                </a:solidFill>
                <a:effectLst/>
                <a:latin typeface="Bookman Old Style" pitchFamily="18" charset="0"/>
              </a:rPr>
              <a:t>Собор </a:t>
            </a:r>
            <a:r>
              <a:rPr lang="ru-RU" sz="2400" b="1" cap="none" dirty="0" smtClean="0">
                <a:solidFill>
                  <a:srgbClr val="663300"/>
                </a:solidFill>
                <a:effectLst/>
                <a:latin typeface="Bookman Old Style" pitchFamily="18" charset="0"/>
              </a:rPr>
              <a:t>был самым представительным, в нем участвовало 700-800 человек, единственный, на котором присутствовали, помимо высших сословий, представители стрельцов, казаков, дворцовых и черносошных крестьян</a:t>
            </a:r>
            <a:endParaRPr lang="ru-RU" sz="2400" b="1" dirty="0">
              <a:solidFill>
                <a:srgbClr val="663300"/>
              </a:solidFill>
              <a:latin typeface="Bookman Old Style" pitchFamily="18" charset="0"/>
            </a:endParaRPr>
          </a:p>
        </p:txBody>
      </p:sp>
      <p:pic>
        <p:nvPicPr>
          <p:cNvPr id="4" name="Picture 4" descr="C:\Users\Моноблок\Desktop\2457233-e0ad2a6c22c5fe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4612496" cy="35925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Моноблок\Desktop\YbWA76t7JsYROwMjtY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43" y="1124744"/>
            <a:ext cx="4476506" cy="3528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93775"/>
            <a:ext cx="691276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41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Моноблок\Desktop\85294002_old_parchment_parch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89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7579" y="-382"/>
            <a:ext cx="88204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800000"/>
                </a:solidFill>
                <a:latin typeface="Bookman Old Style" pitchFamily="18" charset="0"/>
              </a:rPr>
              <a:t>ЦАРЕМ БЫЛ ИЗБРАН  ШЕСТНАДЦАТИЛЕТНИЙ МИХАИЛ РОМАНОВ (1596-1645)</a:t>
            </a:r>
            <a:endParaRPr lang="ru-RU" sz="2600" dirty="0">
              <a:solidFill>
                <a:srgbClr val="800000"/>
              </a:solidFill>
              <a:latin typeface="Bookman Old Style" pitchFamily="18" charset="0"/>
            </a:endParaRPr>
          </a:p>
        </p:txBody>
      </p:sp>
      <p:pic>
        <p:nvPicPr>
          <p:cNvPr id="1029" name="Picture 5" descr="C:\Users\Моноблок\Desktop\0a086184e91ec5d36dbd975dca4224a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37" y="1104155"/>
            <a:ext cx="3744416" cy="5643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73" y="1234656"/>
            <a:ext cx="3744416" cy="538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15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25658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 err="1">
                <a:solidFill>
                  <a:srgbClr val="C00000"/>
                </a:solidFill>
                <a:latin typeface="Bookman Old Style" pitchFamily="18" charset="0"/>
              </a:rPr>
              <a:t>Божиею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man Old Style" pitchFamily="18" charset="0"/>
              </a:rPr>
              <a:t>милостию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, Великий Государь Царь и Великий Князь Михаил Федорович, всея Руси Самодержец Владимирский, Московский, Новгородский, Царь Казанский, Царь Астраханский, Государь Псковский и Великий Князь Смоленский, </a:t>
            </a:r>
            <a:r>
              <a:rPr lang="ru-RU" b="1" dirty="0" err="1">
                <a:solidFill>
                  <a:srgbClr val="C00000"/>
                </a:solidFill>
                <a:latin typeface="Bookman Old Style" pitchFamily="18" charset="0"/>
              </a:rPr>
              <a:t>Тверский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, Югорский, Пермский, Вятский, Болгарский и иных Государь и Великий Князь </a:t>
            </a:r>
            <a:r>
              <a:rPr lang="ru-RU" b="1" dirty="0" err="1">
                <a:solidFill>
                  <a:srgbClr val="C00000"/>
                </a:solidFill>
                <a:latin typeface="Bookman Old Style" pitchFamily="18" charset="0"/>
              </a:rPr>
              <a:t>Новагорода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man Old Style" pitchFamily="18" charset="0"/>
              </a:rPr>
              <a:t>Низовския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 земли, Черниговский, Рязанский, Полоцкий, Ростовский, Ярославский, </a:t>
            </a:r>
            <a:r>
              <a:rPr lang="ru-RU" b="1" dirty="0" err="1">
                <a:solidFill>
                  <a:srgbClr val="C00000"/>
                </a:solidFill>
                <a:latin typeface="Bookman Old Style" pitchFamily="18" charset="0"/>
              </a:rPr>
              <a:t>Белоозерский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Bookman Old Style" pitchFamily="18" charset="0"/>
              </a:rPr>
              <a:t>Лифляндский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Bookman Old Style" pitchFamily="18" charset="0"/>
              </a:rPr>
              <a:t>Удорский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Bookman Old Style" pitchFamily="18" charset="0"/>
              </a:rPr>
              <a:t>Обдорский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Bookman Old Style" pitchFamily="18" charset="0"/>
              </a:rPr>
              <a:t>Кондийский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, и всея </a:t>
            </a:r>
            <a:r>
              <a:rPr lang="ru-RU" b="1" dirty="0" err="1">
                <a:solidFill>
                  <a:srgbClr val="C00000"/>
                </a:solidFill>
                <a:latin typeface="Bookman Old Style" pitchFamily="18" charset="0"/>
              </a:rPr>
              <a:t>Сибирския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 земли и </a:t>
            </a:r>
            <a:r>
              <a:rPr lang="ru-RU" b="1" dirty="0" err="1">
                <a:solidFill>
                  <a:srgbClr val="C00000"/>
                </a:solidFill>
                <a:latin typeface="Bookman Old Style" pitchFamily="18" charset="0"/>
              </a:rPr>
              <a:t>Северныя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 страны Повелитель и Государь </a:t>
            </a:r>
            <a:r>
              <a:rPr lang="ru-RU" b="1" dirty="0" err="1">
                <a:solidFill>
                  <a:srgbClr val="C00000"/>
                </a:solidFill>
                <a:latin typeface="Bookman Old Style" pitchFamily="18" charset="0"/>
              </a:rPr>
              <a:t>Иверския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 земли, </a:t>
            </a:r>
            <a:r>
              <a:rPr lang="ru-RU" b="1" dirty="0" err="1">
                <a:solidFill>
                  <a:srgbClr val="C00000"/>
                </a:solidFill>
                <a:latin typeface="Bookman Old Style" pitchFamily="18" charset="0"/>
              </a:rPr>
              <a:t>Карталинских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 и Грузинских царей и </a:t>
            </a:r>
            <a:r>
              <a:rPr lang="ru-RU" b="1" dirty="0" err="1">
                <a:solidFill>
                  <a:srgbClr val="C00000"/>
                </a:solidFill>
                <a:latin typeface="Bookman Old Style" pitchFamily="18" charset="0"/>
              </a:rPr>
              <a:t>Кабардинския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 земли, Черкасских и Горских Князей и иных многих государств Государь и Обладатель.</a:t>
            </a:r>
          </a:p>
        </p:txBody>
      </p:sp>
      <p:pic>
        <p:nvPicPr>
          <p:cNvPr id="307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0648"/>
            <a:ext cx="15478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48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324</TotalTime>
  <Words>584</Words>
  <Application>Microsoft Office PowerPoint</Application>
  <PresentationFormat>Экран (4:3)</PresentationFormat>
  <Paragraphs>77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Тенденции перехода России в XVII веке от сословно-представительной к абсолютной монархии</vt:lpstr>
      <vt:lpstr>Повторение пройденного материала</vt:lpstr>
      <vt:lpstr>Вопрос 2</vt:lpstr>
      <vt:lpstr>ВОПРОС 3 </vt:lpstr>
      <vt:lpstr>Вопрос 4 </vt:lpstr>
      <vt:lpstr>Вопрос 5 </vt:lpstr>
      <vt:lpstr> По своему составу Собор был самым представительным, в нем участвовало 700-800 человек, единственный, на котором присутствовали, помимо высших сословий, представители стрельцов, казаков, дворцовых и черносошных крестьян</vt:lpstr>
      <vt:lpstr>Презентация PowerPoint</vt:lpstr>
      <vt:lpstr>Презентация PowerPoint</vt:lpstr>
      <vt:lpstr>Презентация PowerPoint</vt:lpstr>
      <vt:lpstr>Организация государственных учреждений в XII веке</vt:lpstr>
      <vt:lpstr>XVII век занимает в развитии аппарата государственного управления в России особое место, В этот период в стране развивались </vt:lpstr>
      <vt:lpstr>Презентация PowerPoint</vt:lpstr>
      <vt:lpstr> А.С.МАТВЕЕВ      </vt:lpstr>
      <vt:lpstr>Презентация PowerPoint</vt:lpstr>
      <vt:lpstr>Презентация PowerPoint</vt:lpstr>
      <vt:lpstr>Приказы издавали разнообразные документы </vt:lpstr>
      <vt:lpstr>Подведём итоги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Тенденции перехода России в XVII веке от сословно-представительной к абсолютной монархии</dc:title>
  <dc:creator>Юля</dc:creator>
  <cp:lastModifiedBy>Юля</cp:lastModifiedBy>
  <cp:revision>37</cp:revision>
  <dcterms:created xsi:type="dcterms:W3CDTF">2015-02-01T05:39:07Z</dcterms:created>
  <dcterms:modified xsi:type="dcterms:W3CDTF">2015-02-05T11:33:02Z</dcterms:modified>
</cp:coreProperties>
</file>