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3" r:id="rId1"/>
  </p:sldMasterIdLst>
  <p:sldIdLst>
    <p:sldId id="280" r:id="rId2"/>
    <p:sldId id="293" r:id="rId3"/>
    <p:sldId id="256" r:id="rId4"/>
    <p:sldId id="274" r:id="rId5"/>
    <p:sldId id="257" r:id="rId6"/>
    <p:sldId id="260" r:id="rId7"/>
    <p:sldId id="292" r:id="rId8"/>
    <p:sldId id="266" r:id="rId9"/>
    <p:sldId id="282" r:id="rId10"/>
    <p:sldId id="288" r:id="rId11"/>
    <p:sldId id="287" r:id="rId12"/>
    <p:sldId id="286" r:id="rId13"/>
    <p:sldId id="285" r:id="rId14"/>
    <p:sldId id="278" r:id="rId15"/>
    <p:sldId id="289" r:id="rId16"/>
    <p:sldId id="279" r:id="rId17"/>
    <p:sldId id="291" r:id="rId18"/>
    <p:sldId id="290" r:id="rId19"/>
    <p:sldId id="28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История золотого сеччнеия" id="{2F06D77B-D4DA-49EE-BDA0-73FA7C8554E1}">
          <p14:sldIdLst>
            <p14:sldId id="283"/>
            <p14:sldId id="280"/>
            <p14:sldId id="293"/>
            <p14:sldId id="256"/>
            <p14:sldId id="274"/>
            <p14:sldId id="257"/>
            <p14:sldId id="260"/>
            <p14:sldId id="292"/>
            <p14:sldId id="266"/>
            <p14:sldId id="282"/>
            <p14:sldId id="288"/>
            <p14:sldId id="287"/>
            <p14:sldId id="286"/>
            <p14:sldId id="285"/>
            <p14:sldId id="278"/>
            <p14:sldId id="289"/>
            <p14:sldId id="279"/>
            <p14:sldId id="291"/>
            <p14:sldId id="290"/>
            <p14:sldId id="281"/>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8" autoAdjust="0"/>
    <p:restoredTop sz="94660"/>
  </p:normalViewPr>
  <p:slideViewPr>
    <p:cSldViewPr snapToGrid="0">
      <p:cViewPr varScale="1">
        <p:scale>
          <a:sx n="75" d="100"/>
          <a:sy n="75" d="100"/>
        </p:scale>
        <p:origin x="-360" y="-4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09A250-FF31-4206-8172-F9D3106AACB1}" type="datetimeFigureOut">
              <a:rPr lang="en-US" smtClean="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smtClean="0"/>
              <a:pPr/>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96027F-7875-4030-9381-8BD8C4F21935}" type="datetimeFigureOut">
              <a:rPr lang="en-US" smtClean="0"/>
              <a:pPr/>
              <a:t>3/18/2017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3/18/2017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pPr/>
              <a:t>3/18/2017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3/18/2017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pPr/>
              <a:t>3/18/2017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pPr/>
              <a:t>3/18/2017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AAD347D-5ACD-4C99-B74B-A9C85AD731AF}" type="datetimeFigureOut">
              <a:rPr lang="en-US" smtClean="0"/>
              <a:pPr/>
              <a:t>3/18/2017</a:t>
            </a:fld>
            <a:endParaRPr lang="en-US" dirty="0"/>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57F1E4F-1CFF-5643-939E-02111984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iming>
    <p:tnLst>
      <p:par>
        <p:cTn id="1" dur="indefinite" restart="never" nodeType="tmRoot"/>
      </p:par>
    </p:tnLst>
  </p:timing>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f-med.ru/spine/scoliosis.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package" Target="../embeddings/_____Microsoft_Office_Excel1.xls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1.bin"/><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package" Target="../embeddings/_____Microsoft_Office_Excel2.xlsx"/><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package" Target="../embeddings/_____Microsoft_Office_Excel3.xls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package" Target="../embeddings/_____Microsoft_Office_Excel4.xls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www.f-med.ru/spine/scoliosis.php" TargetMode="External"/><Relationship Id="rId3" Type="http://schemas.openxmlformats.org/officeDocument/2006/relationships/hyperlink" Target="http://iso.khspu.ru/resource/StudentsWork/Zolotoe%20cechenie/p10aa1.html" TargetMode="External"/><Relationship Id="rId7" Type="http://schemas.openxmlformats.org/officeDocument/2006/relationships/hyperlink" Target="http://n-t.ru/tp/iz/zs" TargetMode="External"/><Relationship Id="rId2" Type="http://schemas.openxmlformats.org/officeDocument/2006/relationships/hyperlink" Target="http://www.docload.ru/Basesdoc/5/5223/index.htm" TargetMode="External"/><Relationship Id="rId1" Type="http://schemas.openxmlformats.org/officeDocument/2006/relationships/slideLayout" Target="../slideLayouts/slideLayout7.xml"/><Relationship Id="rId6" Type="http://schemas.openxmlformats.org/officeDocument/2006/relationships/hyperlink" Target="http://whoy.ru/blog/43305061412/Zolotoe-sechenie" TargetMode="External"/><Relationship Id="rId5" Type="http://schemas.openxmlformats.org/officeDocument/2006/relationships/hyperlink" Target="http://www.hintfox.com/article/primeri-zolotogo-sechenija-v-matematike.html" TargetMode="External"/><Relationship Id="rId4" Type="http://schemas.openxmlformats.org/officeDocument/2006/relationships/hyperlink" Target="http://iluhin.com/notes/zs/004.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5.xml"/><Relationship Id="rId4" Type="http://schemas.openxmlformats.org/officeDocument/2006/relationships/hyperlink" Target="http://n-t.ru/tp/iz/z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iso.khspu.ru/resource/StudentsWork/Zolotoe%20cechenie/p10aa1.html" TargetMode="Externa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hyperlink" Target="http://mirznanii.com/a/277703/zadachi-a-vvesti-ponyatie-zolotoe-sechenie-nemnogo-ob-istorii-algebraicheskoe-nakhozhdenie-zolotogo-"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whoy.ru/blog/43305061412/Zolotoe-secheni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s://ru.wikipedia.org/wiki/%D0%A7%D0%B8%D1%81%D0%BB%D0%B0_%D0%A4%D0%B8%D0%B1%D0%BE%D0%BD%D0%B0%D1%87%D1%87%D0%B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4952" y="613719"/>
            <a:ext cx="10157254" cy="4739759"/>
          </a:xfrm>
          <a:prstGeom prst="rect">
            <a:avLst/>
          </a:prstGeom>
        </p:spPr>
        <p:txBody>
          <a:bodyPr wrap="square">
            <a:spAutoFit/>
          </a:bodyPr>
          <a:lstStyle/>
          <a:p>
            <a:pPr algn="ctr"/>
            <a:r>
              <a:rPr lang="ru-RU" sz="2400" dirty="0" smtClean="0">
                <a:latin typeface="Arial" panose="020B0604020202020204" pitchFamily="34" charset="0"/>
                <a:cs typeface="Arial" panose="020B0604020202020204" pitchFamily="34" charset="0"/>
              </a:rPr>
              <a:t>АННОТАЦИЯ</a:t>
            </a:r>
            <a:endParaRPr lang="en-US" sz="2400" dirty="0" smtClean="0">
              <a:latin typeface="Arial" panose="020B0604020202020204" pitchFamily="34" charset="0"/>
              <a:cs typeface="Arial" panose="020B0604020202020204" pitchFamily="34" charset="0"/>
            </a:endParaRPr>
          </a:p>
          <a:p>
            <a:pPr algn="ctr"/>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Данная работа посвящена исследованию «Золотого сечения» в анатомии человека. Выдвинута гипотеза о том, что наряду  с изменениями образа жизни человека, а именно, с долгим времяпровождением за компьютером и снижением физической активности, нарушены пропорции «Золотого сечения» в анатомии человека. </a:t>
            </a:r>
            <a:r>
              <a:rPr lang="ru-RU" sz="2000" dirty="0" smtClean="0">
                <a:latin typeface="Arial" panose="020B0604020202020204" pitchFamily="34" charset="0"/>
                <a:cs typeface="Arial" panose="020B0604020202020204" pitchFamily="34" charset="0"/>
              </a:rPr>
              <a:t>По  инициативе и просьбе автора работы проведены опрос </a:t>
            </a:r>
            <a:r>
              <a:rPr lang="ru-RU" sz="2000" dirty="0">
                <a:latin typeface="Arial" panose="020B0604020202020204" pitchFamily="34" charset="0"/>
                <a:cs typeface="Arial" panose="020B0604020202020204" pitchFamily="34" charset="0"/>
              </a:rPr>
              <a:t>и ряд измерений у людей различных возрастных категорий. Градация возрастных категорий произведена по теории Фибоначчи.</a:t>
            </a:r>
          </a:p>
          <a:p>
            <a:r>
              <a:rPr lang="ru-RU" sz="2000" dirty="0">
                <a:latin typeface="Arial" panose="020B0604020202020204" pitchFamily="34" charset="0"/>
                <a:cs typeface="Arial" panose="020B0604020202020204" pitchFamily="34" charset="0"/>
              </a:rPr>
              <a:t>    В результате анализа данных сделан вывод о том, что наиболее частым нарушениям пропорций  «Золотого сечения» подвержены люди тех возрастных категорий, развитие и рост которых совпало с бурным процессом компьютеризации жизнедеятельности человека.</a:t>
            </a:r>
          </a:p>
          <a:p>
            <a:r>
              <a:rPr lang="ru-RU" sz="2000" dirty="0">
                <a:latin typeface="Arial" panose="020B0604020202020204" pitchFamily="34" charset="0"/>
                <a:cs typeface="Arial" panose="020B0604020202020204" pitchFamily="34" charset="0"/>
              </a:rPr>
              <a:t>   Опрос и измерения произведены по согласию испытуемых. Измерения проводил медицинский </a:t>
            </a:r>
            <a:r>
              <a:rPr lang="ru-RU" sz="2000" dirty="0" smtClean="0">
                <a:latin typeface="Arial" panose="020B0604020202020204" pitchFamily="34" charset="0"/>
                <a:cs typeface="Arial" panose="020B0604020202020204" pitchFamily="34" charset="0"/>
              </a:rPr>
              <a:t>работник. Медицинская консультация опирается на интернет ресурсы.</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983898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5989" y="4331695"/>
            <a:ext cx="10132541" cy="1569660"/>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Семь отрезков времени - это семь различных жизней, которые дает человеку природа. Они различны по физическому времени, то есть по числу оборотов Земли вокруг своей оси: первый этап длится один год, а последний (55-89 лет) - 34 года. Но биологическое время для этих этапов одинаково, но первый этап (до одного года) длится биологически столько же, сколько и последний (от 55 до 89 лет). Биологическое время отражает скорость различных процессов, протекающих в организме. В процессе старения организма скорость метаболических процессов в нем снижается. Поэтому и возникает ощущение, что с возрастом "время бежит быстрее" - ведь человек оценивает время не биологически, а физически. Вывод о замедлении собственного биологического времени и ускорении физического времени человека при старении подтвержден экспериментами. Доказано, например, что с увеличением возраста скорость заживления ран снижается и с возрастом уставший от работы человек медленнее восстанавливает свои силы.</a:t>
            </a:r>
          </a:p>
        </p:txBody>
      </p:sp>
      <p:sp>
        <p:nvSpPr>
          <p:cNvPr id="6" name="TextBox 5"/>
          <p:cNvSpPr txBox="1"/>
          <p:nvPr/>
        </p:nvSpPr>
        <p:spPr>
          <a:xfrm>
            <a:off x="1013254" y="185351"/>
            <a:ext cx="8699158" cy="3631763"/>
          </a:xfrm>
          <a:prstGeom prst="rect">
            <a:avLst/>
          </a:prstGeom>
          <a:noFill/>
        </p:spPr>
        <p:txBody>
          <a:bodyPr wrap="square" rtlCol="0">
            <a:spAutoFit/>
          </a:bodyPr>
          <a:lstStyle/>
          <a:p>
            <a:pPr indent="226695" algn="ctr">
              <a:lnSpc>
                <a:spcPct val="115000"/>
              </a:lnSpc>
            </a:pPr>
            <a:r>
              <a:rPr lang="ru-RU" sz="2000" dirty="0"/>
              <a:t>Критические возрасты мужчин соответствуют следующим годам: </a:t>
            </a:r>
            <a:endParaRPr lang="ru-RU" sz="2000" dirty="0" smtClean="0"/>
          </a:p>
          <a:p>
            <a:pPr indent="226695" algn="ctr">
              <a:lnSpc>
                <a:spcPct val="115000"/>
              </a:lnSpc>
            </a:pPr>
            <a:r>
              <a:rPr lang="ru-RU" sz="2000" dirty="0" smtClean="0"/>
              <a:t>1</a:t>
            </a:r>
            <a:r>
              <a:rPr lang="ru-RU" sz="2000" dirty="0"/>
              <a:t>, 2, 3, 5, 8, 13, 21, 34, 55, 89, </a:t>
            </a:r>
            <a:r>
              <a:rPr lang="ru-RU" sz="2000" dirty="0" smtClean="0"/>
              <a:t>:</a:t>
            </a:r>
          </a:p>
          <a:p>
            <a:pPr indent="226695" algn="ctr">
              <a:lnSpc>
                <a:spcPct val="115000"/>
              </a:lnSpc>
            </a:pPr>
            <a:r>
              <a:rPr lang="ru-RU" sz="2000" b="1" dirty="0" smtClean="0">
                <a:solidFill>
                  <a:srgbClr val="FF0000"/>
                </a:solidFill>
                <a:ea typeface="Times New Roman" panose="02020603050405020304" pitchFamily="18" charset="0"/>
                <a:cs typeface="Times New Roman" panose="02020603050405020304" pitchFamily="18" charset="0"/>
              </a:rPr>
              <a:t>Вся </a:t>
            </a:r>
            <a:r>
              <a:rPr lang="ru-RU" sz="2000" b="1" dirty="0">
                <a:solidFill>
                  <a:srgbClr val="FF0000"/>
                </a:solidFill>
                <a:ea typeface="Times New Roman" panose="02020603050405020304" pitchFamily="18" charset="0"/>
                <a:cs typeface="Times New Roman" panose="02020603050405020304" pitchFamily="18" charset="0"/>
              </a:rPr>
              <a:t>жизнь мужчины делится на </a:t>
            </a:r>
            <a:r>
              <a:rPr lang="ru-RU" sz="2000" b="1" dirty="0" smtClean="0">
                <a:solidFill>
                  <a:srgbClr val="FF0000"/>
                </a:solidFill>
                <a:ea typeface="Times New Roman" panose="02020603050405020304" pitchFamily="18" charset="0"/>
                <a:cs typeface="Times New Roman" panose="02020603050405020304" pitchFamily="18" charset="0"/>
              </a:rPr>
              <a:t>7  периодов:</a:t>
            </a:r>
          </a:p>
          <a:p>
            <a:pPr indent="226695">
              <a:lnSpc>
                <a:spcPct val="115000"/>
              </a:lnSpc>
              <a:spcAft>
                <a:spcPts val="0"/>
              </a:spcAft>
            </a:pPr>
            <a:r>
              <a:rPr lang="ru-RU" sz="2000" b="1" dirty="0" smtClean="0">
                <a:solidFill>
                  <a:schemeClr val="accent1">
                    <a:lumMod val="75000"/>
                  </a:schemeClr>
                </a:solidFill>
                <a:ea typeface="Times New Roman" panose="02020603050405020304" pitchFamily="18" charset="0"/>
                <a:cs typeface="Times New Roman" panose="02020603050405020304" pitchFamily="18" charset="0"/>
              </a:rPr>
              <a:t>                                  до 1 года – младенчеств</a:t>
            </a:r>
          </a:p>
          <a:p>
            <a:pPr indent="226695">
              <a:lnSpc>
                <a:spcPct val="115000"/>
              </a:lnSpc>
              <a:spcAft>
                <a:spcPts val="0"/>
              </a:spcAft>
            </a:pPr>
            <a:r>
              <a:rPr lang="ru-RU" sz="2000" b="1" dirty="0" smtClean="0">
                <a:solidFill>
                  <a:schemeClr val="accent1">
                    <a:lumMod val="75000"/>
                  </a:schemeClr>
                </a:solidFill>
                <a:ea typeface="Times New Roman" panose="02020603050405020304" pitchFamily="18" charset="0"/>
                <a:cs typeface="Times New Roman" panose="02020603050405020304" pitchFamily="18" charset="0"/>
              </a:rPr>
              <a:t>                                  от 1 до 8 лет – детство</a:t>
            </a:r>
          </a:p>
          <a:p>
            <a:pPr indent="226695">
              <a:lnSpc>
                <a:spcPct val="115000"/>
              </a:lnSpc>
              <a:spcAft>
                <a:spcPts val="0"/>
              </a:spcAft>
            </a:pPr>
            <a:r>
              <a:rPr lang="ru-RU" sz="2000" b="1" dirty="0" smtClean="0">
                <a:solidFill>
                  <a:schemeClr val="accent1">
                    <a:lumMod val="75000"/>
                  </a:schemeClr>
                </a:solidFill>
                <a:ea typeface="Times New Roman" panose="02020603050405020304" pitchFamily="18" charset="0"/>
                <a:cs typeface="Times New Roman" panose="02020603050405020304" pitchFamily="18" charset="0"/>
              </a:rPr>
              <a:t>                                  от </a:t>
            </a:r>
            <a:r>
              <a:rPr lang="ru-RU" sz="2000" b="1" dirty="0">
                <a:solidFill>
                  <a:schemeClr val="accent1">
                    <a:lumMod val="75000"/>
                  </a:schemeClr>
                </a:solidFill>
                <a:ea typeface="Times New Roman" panose="02020603050405020304" pitchFamily="18" charset="0"/>
                <a:cs typeface="Times New Roman" panose="02020603050405020304" pitchFamily="18" charset="0"/>
              </a:rPr>
              <a:t>8 до13 – </a:t>
            </a:r>
            <a:r>
              <a:rPr lang="ru-RU" sz="2000" b="1" dirty="0" smtClean="0">
                <a:solidFill>
                  <a:schemeClr val="accent1">
                    <a:lumMod val="75000"/>
                  </a:schemeClr>
                </a:solidFill>
                <a:ea typeface="Times New Roman" panose="02020603050405020304" pitchFamily="18" charset="0"/>
                <a:cs typeface="Times New Roman" panose="02020603050405020304" pitchFamily="18" charset="0"/>
              </a:rPr>
              <a:t>отрочество</a:t>
            </a:r>
          </a:p>
          <a:p>
            <a:pPr indent="226695">
              <a:lnSpc>
                <a:spcPct val="115000"/>
              </a:lnSpc>
              <a:spcAft>
                <a:spcPts val="0"/>
              </a:spcAft>
            </a:pPr>
            <a:r>
              <a:rPr lang="ru-RU" sz="2000" b="1" dirty="0" smtClean="0">
                <a:solidFill>
                  <a:schemeClr val="accent1">
                    <a:lumMod val="75000"/>
                  </a:schemeClr>
                </a:solidFill>
                <a:ea typeface="Times New Roman" panose="02020603050405020304" pitchFamily="18" charset="0"/>
                <a:cs typeface="Times New Roman" panose="02020603050405020304" pitchFamily="18" charset="0"/>
              </a:rPr>
              <a:t>                                  от </a:t>
            </a:r>
            <a:r>
              <a:rPr lang="ru-RU" sz="2000" b="1" dirty="0">
                <a:solidFill>
                  <a:schemeClr val="accent1">
                    <a:lumMod val="75000"/>
                  </a:schemeClr>
                </a:solidFill>
                <a:ea typeface="Times New Roman" panose="02020603050405020304" pitchFamily="18" charset="0"/>
                <a:cs typeface="Times New Roman" panose="02020603050405020304" pitchFamily="18" charset="0"/>
              </a:rPr>
              <a:t>13 до 21 </a:t>
            </a:r>
            <a:r>
              <a:rPr lang="ru-RU" sz="2000" b="1" dirty="0" smtClean="0">
                <a:solidFill>
                  <a:schemeClr val="accent1">
                    <a:lumMod val="75000"/>
                  </a:schemeClr>
                </a:solidFill>
                <a:ea typeface="Times New Roman" panose="02020603050405020304" pitchFamily="18" charset="0"/>
                <a:cs typeface="Times New Roman" panose="02020603050405020304" pitchFamily="18" charset="0"/>
              </a:rPr>
              <a:t>– юность</a:t>
            </a:r>
          </a:p>
          <a:p>
            <a:pPr indent="226695">
              <a:lnSpc>
                <a:spcPct val="115000"/>
              </a:lnSpc>
              <a:spcAft>
                <a:spcPts val="0"/>
              </a:spcAft>
            </a:pPr>
            <a:r>
              <a:rPr lang="ru-RU" sz="2000" b="1" dirty="0" smtClean="0">
                <a:solidFill>
                  <a:schemeClr val="accent1">
                    <a:lumMod val="75000"/>
                  </a:schemeClr>
                </a:solidFill>
                <a:ea typeface="Times New Roman" panose="02020603050405020304" pitchFamily="18" charset="0"/>
                <a:cs typeface="Times New Roman" panose="02020603050405020304" pitchFamily="18" charset="0"/>
              </a:rPr>
              <a:t>                                  от </a:t>
            </a:r>
            <a:r>
              <a:rPr lang="ru-RU" sz="2000" b="1" dirty="0">
                <a:solidFill>
                  <a:schemeClr val="accent1">
                    <a:lumMod val="75000"/>
                  </a:schemeClr>
                </a:solidFill>
                <a:ea typeface="Times New Roman" panose="02020603050405020304" pitchFamily="18" charset="0"/>
                <a:cs typeface="Times New Roman" panose="02020603050405020304" pitchFamily="18" charset="0"/>
              </a:rPr>
              <a:t>21 до 34 - молодость, </a:t>
            </a:r>
            <a:endParaRPr lang="ru-RU" sz="2000" b="1" dirty="0" smtClean="0">
              <a:solidFill>
                <a:schemeClr val="accent1">
                  <a:lumMod val="75000"/>
                </a:schemeClr>
              </a:solidFill>
              <a:ea typeface="Times New Roman" panose="02020603050405020304" pitchFamily="18" charset="0"/>
              <a:cs typeface="Times New Roman" panose="02020603050405020304" pitchFamily="18" charset="0"/>
            </a:endParaRPr>
          </a:p>
          <a:p>
            <a:pPr indent="226695">
              <a:lnSpc>
                <a:spcPct val="115000"/>
              </a:lnSpc>
              <a:spcAft>
                <a:spcPts val="0"/>
              </a:spcAft>
            </a:pPr>
            <a:r>
              <a:rPr lang="ru-RU" sz="2000" b="1" dirty="0" smtClean="0">
                <a:solidFill>
                  <a:schemeClr val="accent1">
                    <a:lumMod val="75000"/>
                  </a:schemeClr>
                </a:solidFill>
                <a:ea typeface="Times New Roman" panose="02020603050405020304" pitchFamily="18" charset="0"/>
                <a:cs typeface="Times New Roman" panose="02020603050405020304" pitchFamily="18" charset="0"/>
              </a:rPr>
              <a:t>                                  от </a:t>
            </a:r>
            <a:r>
              <a:rPr lang="ru-RU" sz="2000" b="1" dirty="0">
                <a:solidFill>
                  <a:schemeClr val="accent1">
                    <a:lumMod val="75000"/>
                  </a:schemeClr>
                </a:solidFill>
                <a:ea typeface="Times New Roman" panose="02020603050405020304" pitchFamily="18" charset="0"/>
                <a:cs typeface="Times New Roman" panose="02020603050405020304" pitchFamily="18" charset="0"/>
              </a:rPr>
              <a:t>34 до 55 лет - зрелость</a:t>
            </a:r>
          </a:p>
          <a:p>
            <a:pPr indent="226695">
              <a:lnSpc>
                <a:spcPct val="115000"/>
              </a:lnSpc>
              <a:spcAft>
                <a:spcPts val="0"/>
              </a:spcAft>
            </a:pPr>
            <a:r>
              <a:rPr lang="ru-RU" sz="2000" b="1" dirty="0" smtClean="0">
                <a:solidFill>
                  <a:schemeClr val="accent1">
                    <a:lumMod val="75000"/>
                  </a:schemeClr>
                </a:solidFill>
                <a:ea typeface="Times New Roman" panose="02020603050405020304" pitchFamily="18" charset="0"/>
                <a:cs typeface="Times New Roman" panose="02020603050405020304" pitchFamily="18" charset="0"/>
              </a:rPr>
              <a:t>                                  от </a:t>
            </a:r>
            <a:r>
              <a:rPr lang="ru-RU" sz="2000" b="1" dirty="0">
                <a:solidFill>
                  <a:schemeClr val="accent1">
                    <a:lumMod val="75000"/>
                  </a:schemeClr>
                </a:solidFill>
                <a:ea typeface="Times New Roman" panose="02020603050405020304" pitchFamily="18" charset="0"/>
                <a:cs typeface="Times New Roman" panose="02020603050405020304" pitchFamily="18" charset="0"/>
              </a:rPr>
              <a:t>55 до 89 - старость</a:t>
            </a:r>
            <a:endParaRPr lang="ru-RU" sz="2000" dirty="0">
              <a:solidFill>
                <a:schemeClr val="accent1">
                  <a:lumMod val="75000"/>
                </a:schemeClr>
              </a:solidFill>
            </a:endParaRPr>
          </a:p>
        </p:txBody>
      </p:sp>
    </p:spTree>
    <p:extLst>
      <p:ext uri="{BB962C8B-B14F-4D97-AF65-F5344CB8AC3E}">
        <p14:creationId xmlns:p14="http://schemas.microsoft.com/office/powerpoint/2010/main" xmlns="" val="37819939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931239"/>
          </a:xfrm>
        </p:spPr>
        <p:txBody>
          <a:bodyPr/>
          <a:lstStyle/>
          <a:p>
            <a:pPr marL="0" indent="0" algn="ctr">
              <a:buNone/>
            </a:pPr>
            <a:r>
              <a:rPr lang="ru-RU" sz="2400" dirty="0" smtClean="0">
                <a:solidFill>
                  <a:srgbClr val="0070C0"/>
                </a:solidFill>
              </a:rPr>
              <a:t>Актуальность выбранной  мной темы:</a:t>
            </a:r>
            <a:endParaRPr lang="ru-RU" sz="2400" dirty="0">
              <a:solidFill>
                <a:srgbClr val="0070C0"/>
              </a:solidFill>
            </a:endParaRPr>
          </a:p>
        </p:txBody>
      </p:sp>
      <p:sp>
        <p:nvSpPr>
          <p:cNvPr id="3" name="Объект 2"/>
          <p:cNvSpPr>
            <a:spLocks noGrp="1"/>
          </p:cNvSpPr>
          <p:nvPr>
            <p:ph sz="quarter" idx="13"/>
          </p:nvPr>
        </p:nvSpPr>
        <p:spPr>
          <a:xfrm>
            <a:off x="531341" y="1087396"/>
            <a:ext cx="9290401" cy="2729812"/>
          </a:xfrm>
        </p:spPr>
        <p:txBody>
          <a:bodyPr>
            <a:normAutofit fontScale="92500"/>
          </a:bodyPr>
          <a:lstStyle/>
          <a:p>
            <a:r>
              <a:rPr lang="ru-RU" sz="1300" dirty="0" smtClean="0">
                <a:latin typeface="Arial" panose="020B0604020202020204" pitchFamily="34" charset="0"/>
                <a:cs typeface="Arial" panose="020B0604020202020204" pitchFamily="34" charset="0"/>
              </a:rPr>
              <a:t>    Я –ребенок 21 века, с раннего детства с компьютером «на ты», практически не представляю свою жизнедеятельность без него. Каждый раз, сталкиваясь с временными ограничениями на пользование ПК со стороны родителей, учителей и медицинских работников, задавался вопросом : «А на самом ли деле взрослые правы?» Решил самостоятельно изучить этот вопрос, основываясь на реальные факты. По моим наблюдениям, в </a:t>
            </a:r>
            <a:r>
              <a:rPr lang="ru-RU" sz="1300" dirty="0">
                <a:latin typeface="Arial" panose="020B0604020202020204" pitchFamily="34" charset="0"/>
                <a:cs typeface="Arial" panose="020B0604020202020204" pitchFamily="34" charset="0"/>
              </a:rPr>
              <a:t>результате бурного развития информационно-коммуникационных </a:t>
            </a:r>
            <a:r>
              <a:rPr lang="ru-RU" sz="1300" dirty="0" smtClean="0">
                <a:latin typeface="Arial" panose="020B0604020202020204" pitchFamily="34" charset="0"/>
                <a:cs typeface="Arial" panose="020B0604020202020204" pitchFamily="34" charset="0"/>
              </a:rPr>
              <a:t>технологий, </a:t>
            </a:r>
            <a:r>
              <a:rPr lang="ru-RU" sz="1300" dirty="0">
                <a:latin typeface="Arial" panose="020B0604020202020204" pitchFamily="34" charset="0"/>
                <a:cs typeface="Arial" panose="020B0604020202020204" pitchFamily="34" charset="0"/>
              </a:rPr>
              <a:t>люди стали вести менее активный образ жизни, проводя ее за компьютером, используя его не только для работы, но и чрезмерно увлекаясь играми и общением в социальных </a:t>
            </a:r>
            <a:r>
              <a:rPr lang="ru-RU" sz="1300" dirty="0" smtClean="0">
                <a:latin typeface="Arial" panose="020B0604020202020204" pitchFamily="34" charset="0"/>
                <a:cs typeface="Arial" panose="020B0604020202020204" pitchFamily="34" charset="0"/>
              </a:rPr>
              <a:t>сетях, что </a:t>
            </a:r>
            <a:r>
              <a:rPr lang="ru-RU" sz="1300" dirty="0">
                <a:latin typeface="Arial" panose="020B0604020202020204" pitchFamily="34" charset="0"/>
                <a:cs typeface="Arial" panose="020B0604020202020204" pitchFamily="34" charset="0"/>
              </a:rPr>
              <a:t>безусловно </a:t>
            </a:r>
            <a:r>
              <a:rPr lang="ru-RU" sz="1300" dirty="0" smtClean="0">
                <a:latin typeface="Arial" panose="020B0604020202020204" pitchFamily="34" charset="0"/>
                <a:cs typeface="Arial" panose="020B0604020202020204" pitchFamily="34" charset="0"/>
              </a:rPr>
              <a:t>повлияло </a:t>
            </a:r>
            <a:r>
              <a:rPr lang="ru-RU" sz="1300" dirty="0">
                <a:latin typeface="Arial" panose="020B0604020202020204" pitchFamily="34" charset="0"/>
                <a:cs typeface="Arial" panose="020B0604020202020204" pitchFamily="34" charset="0"/>
              </a:rPr>
              <a:t>на здоровье человека, в частности на состояние позвоночника. Поскольку многие люди сидят за </a:t>
            </a:r>
            <a:r>
              <a:rPr lang="ru-RU" sz="1300" dirty="0" smtClean="0">
                <a:latin typeface="Arial" panose="020B0604020202020204" pitchFamily="34" charset="0"/>
                <a:cs typeface="Arial" panose="020B0604020202020204" pitchFamily="34" charset="0"/>
              </a:rPr>
              <a:t>компьютером </a:t>
            </a:r>
            <a:r>
              <a:rPr lang="ru-RU" sz="1300" dirty="0">
                <a:latin typeface="Arial" panose="020B0604020202020204" pitchFamily="34" charset="0"/>
                <a:cs typeface="Arial" panose="020B0604020202020204" pitchFamily="34" charset="0"/>
              </a:rPr>
              <a:t>долгое время, не вставая, чтобы сделать хоть </a:t>
            </a:r>
            <a:r>
              <a:rPr lang="ru-RU" sz="1300" dirty="0" smtClean="0">
                <a:latin typeface="Arial" panose="020B0604020202020204" pitchFamily="34" charset="0"/>
                <a:cs typeface="Arial" panose="020B0604020202020204" pitchFamily="34" charset="0"/>
              </a:rPr>
              <a:t>какую-нибудь </a:t>
            </a:r>
            <a:r>
              <a:rPr lang="ru-RU" sz="1300" dirty="0">
                <a:latin typeface="Arial" panose="020B0604020202020204" pitchFamily="34" charset="0"/>
                <a:cs typeface="Arial" panose="020B0604020202020204" pitchFamily="34" charset="0"/>
              </a:rPr>
              <a:t>разминку, позвоночник начинает «уставать» держать одно положение и  подвергается всевозможным  </a:t>
            </a:r>
            <a:r>
              <a:rPr lang="ru-RU" sz="1300" dirty="0" smtClean="0">
                <a:latin typeface="Arial" panose="020B0604020202020204" pitchFamily="34" charset="0"/>
                <a:cs typeface="Arial" panose="020B0604020202020204" pitchFamily="34" charset="0"/>
              </a:rPr>
              <a:t>искривлениям, и тем </a:t>
            </a:r>
            <a:r>
              <a:rPr lang="ru-RU" sz="1300" dirty="0">
                <a:latin typeface="Arial" panose="020B0604020202020204" pitchFamily="34" charset="0"/>
                <a:cs typeface="Arial" panose="020B0604020202020204" pitchFamily="34" charset="0"/>
              </a:rPr>
              <a:t>самым </a:t>
            </a:r>
            <a:r>
              <a:rPr lang="ru-RU" sz="1300" dirty="0" smtClean="0">
                <a:latin typeface="Arial" panose="020B0604020202020204" pitchFamily="34" charset="0"/>
                <a:cs typeface="Arial" panose="020B0604020202020204" pitchFamily="34" charset="0"/>
              </a:rPr>
              <a:t>человек не задумываясь портит </a:t>
            </a:r>
            <a:r>
              <a:rPr lang="ru-RU" sz="1300" dirty="0">
                <a:latin typeface="Arial" panose="020B0604020202020204" pitchFamily="34" charset="0"/>
                <a:cs typeface="Arial" panose="020B0604020202020204" pitchFamily="34" charset="0"/>
              </a:rPr>
              <a:t>себе </a:t>
            </a:r>
            <a:r>
              <a:rPr lang="ru-RU" sz="1300" dirty="0" smtClean="0">
                <a:latin typeface="Arial" panose="020B0604020202020204" pitchFamily="34" charset="0"/>
                <a:cs typeface="Arial" panose="020B0604020202020204" pitchFamily="34" charset="0"/>
              </a:rPr>
              <a:t>осанку, приобретая болезнь сколиоз (</a:t>
            </a:r>
            <a:r>
              <a:rPr lang="ru-RU" sz="1300" dirty="0">
                <a:latin typeface="Arial" panose="020B0604020202020204" pitchFamily="34" charset="0"/>
                <a:cs typeface="Arial" panose="020B0604020202020204" pitchFamily="34" charset="0"/>
              </a:rPr>
              <a:t>искривление </a:t>
            </a:r>
            <a:r>
              <a:rPr lang="ru-RU" sz="1300" dirty="0" smtClean="0">
                <a:latin typeface="Arial" panose="020B0604020202020204" pitchFamily="34" charset="0"/>
                <a:cs typeface="Arial" panose="020B0604020202020204" pitchFamily="34" charset="0"/>
              </a:rPr>
              <a:t>позвоночника).</a:t>
            </a:r>
          </a:p>
          <a:p>
            <a:r>
              <a:rPr lang="ru-RU" sz="1300" dirty="0" smtClean="0">
                <a:latin typeface="Arial" panose="020B0604020202020204" pitchFamily="34" charset="0"/>
                <a:cs typeface="Arial" panose="020B0604020202020204" pitchFamily="34" charset="0"/>
              </a:rPr>
              <a:t>              Современная наука предлагает  </a:t>
            </a:r>
            <a:r>
              <a:rPr lang="ru-RU" sz="1300" b="1" dirty="0" smtClean="0">
                <a:latin typeface="Arial" panose="020B0604020202020204" pitchFamily="34" charset="0"/>
                <a:cs typeface="Arial" panose="020B0604020202020204" pitchFamily="34" charset="0"/>
              </a:rPr>
              <a:t>Санитарные </a:t>
            </a:r>
            <a:r>
              <a:rPr lang="ru-RU" sz="1300" b="1" dirty="0">
                <a:latin typeface="Arial" panose="020B0604020202020204" pitchFamily="34" charset="0"/>
                <a:cs typeface="Arial" panose="020B0604020202020204" pitchFamily="34" charset="0"/>
              </a:rPr>
              <a:t>правила и </a:t>
            </a:r>
            <a:r>
              <a:rPr lang="ru-RU" sz="1300" b="1" dirty="0" smtClean="0">
                <a:latin typeface="Arial" panose="020B0604020202020204" pitchFamily="34" charset="0"/>
                <a:cs typeface="Arial" panose="020B0604020202020204" pitchFamily="34" charset="0"/>
              </a:rPr>
              <a:t>нормы </a:t>
            </a:r>
            <a:r>
              <a:rPr lang="ru-RU" sz="1300" dirty="0" smtClean="0">
                <a:latin typeface="Arial" panose="020B0604020202020204" pitchFamily="34" charset="0"/>
                <a:cs typeface="Arial" panose="020B0604020202020204" pitchFamily="34" charset="0"/>
              </a:rPr>
              <a:t>(СанПиН 2.2.2.542-96),</a:t>
            </a:r>
            <a:r>
              <a:rPr lang="ru-RU" sz="1300" dirty="0">
                <a:latin typeface="Arial" panose="020B0604020202020204" pitchFamily="34" charset="0"/>
                <a:cs typeface="Arial" panose="020B0604020202020204" pitchFamily="34" charset="0"/>
              </a:rPr>
              <a:t>в частности в </a:t>
            </a:r>
            <a:r>
              <a:rPr lang="ru-RU" sz="1300" dirty="0" smtClean="0">
                <a:latin typeface="Arial" panose="020B0604020202020204" pitchFamily="34" charset="0"/>
                <a:cs typeface="Arial" panose="020B0604020202020204" pitchFamily="34" charset="0"/>
              </a:rPr>
              <a:t>пункте </a:t>
            </a:r>
            <a:r>
              <a:rPr lang="ru-RU" sz="1300" cap="all" dirty="0" smtClean="0">
                <a:latin typeface="Arial" panose="020B0604020202020204" pitchFamily="34" charset="0"/>
                <a:cs typeface="Arial" panose="020B0604020202020204" pitchFamily="34" charset="0"/>
              </a:rPr>
              <a:t>9 (ТРЕБОВАНИЯ </a:t>
            </a:r>
            <a:r>
              <a:rPr lang="ru-RU" sz="1300" cap="all" dirty="0">
                <a:latin typeface="Arial" panose="020B0604020202020204" pitchFamily="34" charset="0"/>
                <a:cs typeface="Arial" panose="020B0604020202020204" pitchFamily="34" charset="0"/>
              </a:rPr>
              <a:t>К ОРГАНИЗАЦИИ РЕЖИМА ТРУДА И ОТДЫХА ПРИ РАБОТЕ С ВДТ И </a:t>
            </a:r>
            <a:r>
              <a:rPr lang="ru-RU" sz="1300" cap="all" dirty="0" smtClean="0">
                <a:latin typeface="Arial" panose="020B0604020202020204" pitchFamily="34" charset="0"/>
                <a:cs typeface="Arial" panose="020B0604020202020204" pitchFamily="34" charset="0"/>
              </a:rPr>
              <a:t>ПЭВМ)</a:t>
            </a:r>
            <a:endParaRPr lang="ru-RU" sz="1300" dirty="0">
              <a:latin typeface="Arial" panose="020B0604020202020204" pitchFamily="34" charset="0"/>
              <a:cs typeface="Arial" panose="020B0604020202020204" pitchFamily="34" charset="0"/>
            </a:endParaRPr>
          </a:p>
          <a:p>
            <a:pPr marL="45720" indent="0">
              <a:buNone/>
            </a:pPr>
            <a:r>
              <a:rPr lang="ru-RU" sz="1300" dirty="0"/>
              <a:t> </a:t>
            </a:r>
          </a:p>
          <a:p>
            <a:pPr>
              <a:buClr>
                <a:schemeClr val="accent1"/>
              </a:buClr>
              <a:buFont typeface="Wingdings" panose="05000000000000000000" pitchFamily="2" charset="2"/>
              <a:buChar char="Ø"/>
            </a:pPr>
            <a:endParaRPr lang="ru-RU" sz="1400" dirty="0"/>
          </a:p>
        </p:txBody>
      </p:sp>
      <p:pic>
        <p:nvPicPr>
          <p:cNvPr id="3074" name="Picture 2" descr="C:\Users\Сотруднику ПУ-65\Desktop\Зол сеч\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3514" y="3784257"/>
            <a:ext cx="3126258" cy="2344693"/>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Сотруднику ПУ-65\Desktop\Зол сеч\1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77233" y="3878992"/>
            <a:ext cx="3181178" cy="23858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21444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7836" y="1291492"/>
            <a:ext cx="9716787" cy="4924425"/>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ru-RU" sz="1200" dirty="0">
                <a:latin typeface="Arial" pitchFamily="34" charset="0"/>
                <a:cs typeface="Arial" pitchFamily="34" charset="0"/>
              </a:rPr>
              <a:t>Сколиоз – это аномальное искривление позвоночника. Нормальный позвоночник имеет естественные изгибы, которые делают нижнюю часть спины изогнутой внутрь. Сколиоз обычно вызывает деформацию позвоночника и грудной клетки. При сколиозе позвоночник искривляется из одной стороны в другую в различной степени, и некоторые из позвонков могут немного вращаться, что делает бедра или плечи неровными</a:t>
            </a:r>
            <a:r>
              <a:rPr lang="ru-RU" sz="1200" dirty="0" smtClean="0">
                <a:latin typeface="Arial" pitchFamily="34" charset="0"/>
                <a:cs typeface="Arial" pitchFamily="34" charset="0"/>
              </a:rPr>
              <a:t>.</a:t>
            </a:r>
          </a:p>
          <a:p>
            <a:pPr marL="285750" indent="-285750">
              <a:buClr>
                <a:schemeClr val="accent1"/>
              </a:buClr>
              <a:buFont typeface="Wingdings" panose="05000000000000000000" pitchFamily="2" charset="2"/>
              <a:buChar char="Ø"/>
            </a:pPr>
            <a:endParaRPr lang="ru-RU" sz="1200"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Сколиоз </a:t>
            </a:r>
            <a:r>
              <a:rPr lang="ru-RU" sz="1200" dirty="0">
                <a:latin typeface="Arial" panose="020B0604020202020204" pitchFamily="34" charset="0"/>
                <a:cs typeface="Arial" panose="020B0604020202020204" pitchFamily="34" charset="0"/>
              </a:rPr>
              <a:t>может быть врожденным (неправильное развитие позвонков) и приобретенным, и возникает чаще всего у детей в возрасте от 5 до 15 лет, особенно у школьников. Развитию сколиоза у детей способствует неправильная поза во время учебных занятий, что ведет к неравномерной нагрузке на позвоночник и мышцы спины, утомляет и ослабляет их. В дальнейшем возникают изменения связок позвоночника и формы самих позвонков, образуется стойкое боковое искривление </a:t>
            </a:r>
            <a:r>
              <a:rPr lang="ru-RU" sz="1200" dirty="0" smtClean="0">
                <a:latin typeface="Arial" panose="020B0604020202020204" pitchFamily="34" charset="0"/>
                <a:cs typeface="Arial" panose="020B0604020202020204" pitchFamily="34" charset="0"/>
              </a:rPr>
              <a:t>позвоночника.</a:t>
            </a:r>
          </a:p>
          <a:p>
            <a:pPr marL="285750" indent="-285750">
              <a:buClr>
                <a:schemeClr val="accent1"/>
              </a:buClr>
              <a:buFont typeface="Wingdings" panose="05000000000000000000" pitchFamily="2" charset="2"/>
              <a:buChar char="Ø"/>
            </a:pPr>
            <a:endParaRPr lang="ru-RU" sz="1200" dirty="0" smtClean="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Ø"/>
            </a:pPr>
            <a:endParaRPr lang="ru-RU" sz="1200"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Профилактика </a:t>
            </a:r>
            <a:r>
              <a:rPr lang="ru-RU" sz="1200" dirty="0">
                <a:latin typeface="Arial" panose="020B0604020202020204" pitchFamily="34" charset="0"/>
                <a:cs typeface="Arial" panose="020B0604020202020204" pitchFamily="34" charset="0"/>
              </a:rPr>
              <a:t>сколиоза гораздо эффективнее, чем его лечение. Детям при первых признаках врожденного или приобретенного сколиоза, не связанного с повреждением или заболеванием костей и суставов, по консультации с врачом, необходимо создать режим, облегчающий нагрузку на позвоночник; им обеспечивают богатое витаминами питание, ровную жесткую постель, лопаточный сон, воздушные и солнечные ванны, подвижные игры, с ними проводят утреннюю гимнастику. Школьников приучают к правильному положению за партой (столом), обеспечивая хорошее освещение рабочего места, воспитывают у них правильную осанку ,ограничивают времяпровождение за компьютером отучают от привычки горбиться. Всем детям с начальными признаками сколиоза следует неукоснительно выполнять назначенные врачом упражнения, направленные на укрепление мышц туловища, поддерживающих правильное положении позвоночника , массаж и др. Раннее распознавание сколиоза, обусловленного неорганическими поражениями позвоночника, и неукоснительное, терпеливое соблюдение профилактических и лечебных рекомендаций врача в большинстве случаев дают хорошие результаты. </a:t>
            </a:r>
            <a:endParaRPr lang="ru-RU" sz="1200" dirty="0" smtClean="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Ø"/>
            </a:pPr>
            <a:endParaRPr lang="ru-RU" sz="1200" dirty="0" smtClean="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Ø"/>
            </a:pPr>
            <a:endParaRPr lang="ru-RU" sz="1200"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Профилактика </a:t>
            </a:r>
            <a:r>
              <a:rPr lang="ru-RU" sz="1200" dirty="0">
                <a:latin typeface="Arial" panose="020B0604020202020204" pitchFamily="34" charset="0"/>
                <a:cs typeface="Arial" panose="020B0604020202020204" pitchFamily="34" charset="0"/>
              </a:rPr>
              <a:t>профессионального сколиоза: правильный режим труда и отдыха, физкультурные паузы во время работы, занятия физкультурой и спортом, способствующие общему оздоровлению и укреплению мышц</a:t>
            </a:r>
            <a:r>
              <a:rPr lang="ru-RU" sz="1400" dirty="0"/>
              <a:t>. </a:t>
            </a:r>
          </a:p>
          <a:p>
            <a:endParaRPr lang="ru-RU" sz="1200" dirty="0"/>
          </a:p>
        </p:txBody>
      </p:sp>
      <p:sp>
        <p:nvSpPr>
          <p:cNvPr id="2" name="Прямоугольник 1"/>
          <p:cNvSpPr/>
          <p:nvPr/>
        </p:nvSpPr>
        <p:spPr>
          <a:xfrm>
            <a:off x="2459199" y="515203"/>
            <a:ext cx="6034062" cy="646331"/>
          </a:xfrm>
          <a:prstGeom prst="rect">
            <a:avLst/>
          </a:prstGeom>
        </p:spPr>
        <p:txBody>
          <a:bodyPr wrap="square">
            <a:spAutoFit/>
          </a:bodyPr>
          <a:lstStyle/>
          <a:p>
            <a:pPr algn="ctr"/>
            <a:r>
              <a:rPr lang="ru-RU" sz="3600" dirty="0"/>
              <a:t>Консультация доктора</a:t>
            </a:r>
          </a:p>
        </p:txBody>
      </p:sp>
      <p:sp>
        <p:nvSpPr>
          <p:cNvPr id="3" name="TextBox 2"/>
          <p:cNvSpPr txBox="1"/>
          <p:nvPr/>
        </p:nvSpPr>
        <p:spPr>
          <a:xfrm>
            <a:off x="487184" y="6121082"/>
            <a:ext cx="1972015" cy="615553"/>
          </a:xfrm>
          <a:prstGeom prst="rect">
            <a:avLst/>
          </a:prstGeom>
          <a:noFill/>
        </p:spPr>
        <p:txBody>
          <a:bodyPr wrap="none" rtlCol="0">
            <a:spAutoFit/>
          </a:bodyPr>
          <a:lstStyle/>
          <a:p>
            <a:r>
              <a:rPr lang="ru-RU" sz="800" dirty="0" smtClean="0">
                <a:latin typeface="Arial" pitchFamily="34" charset="0"/>
                <a:cs typeface="Arial" pitchFamily="34" charset="0"/>
              </a:rPr>
              <a:t>---------------------------------------------------</a:t>
            </a:r>
          </a:p>
          <a:p>
            <a:r>
              <a:rPr lang="en-US" sz="800" dirty="0">
                <a:latin typeface="Arial" pitchFamily="34" charset="0"/>
                <a:cs typeface="Arial" pitchFamily="34" charset="0"/>
                <a:hlinkClick r:id="rId2"/>
              </a:rPr>
              <a:t>http://www.f-med.ru/spine/scoliosis.php</a:t>
            </a:r>
            <a:endParaRPr lang="ru-RU" sz="800" dirty="0">
              <a:latin typeface="Arial" pitchFamily="34" charset="0"/>
              <a:cs typeface="Arial" pitchFamily="34" charset="0"/>
            </a:endParaRPr>
          </a:p>
          <a:p>
            <a:endParaRPr lang="ru-RU" dirty="0"/>
          </a:p>
        </p:txBody>
      </p:sp>
    </p:spTree>
    <p:extLst>
      <p:ext uri="{BB962C8B-B14F-4D97-AF65-F5344CB8AC3E}">
        <p14:creationId xmlns:p14="http://schemas.microsoft.com/office/powerpoint/2010/main" xmlns="" val="13441821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675" y="259617"/>
            <a:ext cx="10089549" cy="1200329"/>
          </a:xfrm>
          <a:prstGeom prst="rect">
            <a:avLst/>
          </a:prstGeom>
        </p:spPr>
        <p:txBody>
          <a:bodyPr wrap="square">
            <a:spAutoFit/>
          </a:bodyPr>
          <a:lstStyle/>
          <a:p>
            <a:pPr algn="ctr"/>
            <a:r>
              <a:rPr lang="ru-RU" dirty="0"/>
              <a:t>С целью исследования выдвинутых ранее гипотез, были </a:t>
            </a:r>
            <a:r>
              <a:rPr lang="ru-RU" dirty="0" smtClean="0"/>
              <a:t>опрошены и проведены  ряд </a:t>
            </a:r>
            <a:r>
              <a:rPr lang="ru-RU" dirty="0"/>
              <a:t>измерений у людей мужского пола различных возрастов, разбитых на 7 физических возрастных групп по теории Фибоначчи.</a:t>
            </a:r>
            <a:br>
              <a:rPr lang="ru-RU" dirty="0"/>
            </a:br>
            <a:endParaRPr lang="ru-RU" dirty="0"/>
          </a:p>
        </p:txBody>
      </p:sp>
      <p:sp>
        <p:nvSpPr>
          <p:cNvPr id="4" name="Прямоугольник 3"/>
          <p:cNvSpPr/>
          <p:nvPr/>
        </p:nvSpPr>
        <p:spPr>
          <a:xfrm>
            <a:off x="2272164" y="1898039"/>
            <a:ext cx="5795510" cy="2951577"/>
          </a:xfrm>
          <a:prstGeom prst="rect">
            <a:avLst/>
          </a:prstGeom>
        </p:spPr>
        <p:txBody>
          <a:bodyPr wrap="square">
            <a:spAutoFit/>
          </a:bodyPr>
          <a:lstStyle/>
          <a:p>
            <a:endParaRPr lang="ru-RU" sz="1600" dirty="0" smtClean="0"/>
          </a:p>
          <a:p>
            <a:r>
              <a:rPr lang="ru-RU" sz="1200" dirty="0" smtClean="0"/>
              <a:t> </a:t>
            </a:r>
            <a:r>
              <a:rPr lang="ru-RU" sz="1200" dirty="0" smtClean="0">
                <a:latin typeface="Arial" panose="020B0604020202020204" pitchFamily="34" charset="0"/>
                <a:cs typeface="Arial" panose="020B0604020202020204" pitchFamily="34" charset="0"/>
              </a:rPr>
              <a:t>К исследованиям не привлекались люди первых двух возрастных групп (до,1 года и с 1 года до 8 лет), так как организм детей еще не полностью сформирован и последней группы (от 55 до 89 лет) , так как  </a:t>
            </a:r>
            <a:r>
              <a:rPr lang="ru-RU" sz="1200" dirty="0">
                <a:latin typeface="Arial" panose="020B0604020202020204" pitchFamily="34" charset="0"/>
                <a:cs typeface="Arial" panose="020B0604020202020204" pitchFamily="34" charset="0"/>
              </a:rPr>
              <a:t>с возрастом </a:t>
            </a:r>
            <a:r>
              <a:rPr lang="ru-RU" sz="1200" dirty="0" smtClean="0">
                <a:latin typeface="Arial" panose="020B0604020202020204" pitchFamily="34" charset="0"/>
                <a:cs typeface="Arial" panose="020B0604020202020204" pitchFamily="34" charset="0"/>
              </a:rPr>
              <a:t>позвоночник искривляется</a:t>
            </a:r>
            <a:r>
              <a:rPr lang="ru-RU" sz="1200" dirty="0">
                <a:latin typeface="Arial" panose="020B0604020202020204" pitchFamily="34" charset="0"/>
                <a:cs typeface="Arial" panose="020B0604020202020204" pitchFamily="34" charset="0"/>
              </a:rPr>
              <a:t>, происходит снижение высоты межпозвоночных дисков, суставного хряща и ослабевание мышечных тканей, что приводит к снижению роста.</a:t>
            </a:r>
          </a:p>
          <a:p>
            <a:endParaRPr lang="ru-RU" sz="1200" dirty="0">
              <a:latin typeface="Arial" panose="020B0604020202020204" pitchFamily="34" charset="0"/>
              <a:cs typeface="Arial" panose="020B0604020202020204" pitchFamily="34" charset="0"/>
            </a:endParaRPr>
          </a:p>
          <a:p>
            <a:r>
              <a:rPr lang="ru-RU" sz="1200" dirty="0">
                <a:latin typeface="Arial" panose="020B0604020202020204" pitchFamily="34" charset="0"/>
                <a:cs typeface="Arial" panose="020B0604020202020204" pitchFamily="34" charset="0"/>
              </a:rPr>
              <a:t>На </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следующих слайдах приведены таблицы с </a:t>
            </a:r>
            <a:r>
              <a:rPr lang="ru-RU" sz="1200" dirty="0" smtClean="0">
                <a:latin typeface="Arial" panose="020B0604020202020204" pitchFamily="34" charset="0"/>
                <a:cs typeface="Arial" panose="020B0604020202020204" pitchFamily="34" charset="0"/>
              </a:rPr>
              <a:t>результатами измерения и опроса возрастных групп, подобранных по теории Фибоначчи:</a:t>
            </a:r>
          </a:p>
          <a:p>
            <a:r>
              <a:rPr lang="ru-RU" sz="12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8-13 </a:t>
            </a:r>
            <a:r>
              <a:rPr lang="ru-RU" sz="1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sz="12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отрочество</a:t>
            </a:r>
          </a:p>
          <a:p>
            <a:r>
              <a:rPr lang="ru-RU" sz="12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13-21 </a:t>
            </a:r>
            <a:r>
              <a:rPr lang="ru-RU" sz="1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sz="12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юность</a:t>
            </a:r>
          </a:p>
          <a:p>
            <a:r>
              <a:rPr lang="ru-RU" sz="12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21-34 </a:t>
            </a:r>
            <a:r>
              <a:rPr lang="ru-RU" sz="1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sz="12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молодость</a:t>
            </a:r>
          </a:p>
          <a:p>
            <a:r>
              <a:rPr lang="ru-RU" sz="12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34 </a:t>
            </a:r>
            <a:r>
              <a:rPr lang="ru-RU" sz="1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- 55 лет - </a:t>
            </a:r>
            <a:r>
              <a:rPr lang="ru-RU" sz="12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зрелость</a:t>
            </a:r>
            <a:endParaRPr lang="ru-RU" sz="1200" b="1"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indent="226695">
              <a:lnSpc>
                <a:spcPct val="115000"/>
              </a:lnSpc>
              <a:spcAft>
                <a:spcPts val="0"/>
              </a:spcAft>
            </a:pPr>
            <a:r>
              <a:rPr lang="ru-RU" sz="1200" b="1" dirty="0">
                <a:solidFill>
                  <a:schemeClr val="accent1"/>
                </a:solidFill>
                <a:ea typeface="Times New Roman" panose="02020603050405020304" pitchFamily="18" charset="0"/>
                <a:cs typeface="Times New Roman" panose="02020603050405020304" pitchFamily="18" charset="0"/>
              </a:rPr>
              <a:t>               </a:t>
            </a:r>
            <a:endParaRPr lang="ru-RU" sz="1200" dirty="0"/>
          </a:p>
        </p:txBody>
      </p:sp>
      <p:sp>
        <p:nvSpPr>
          <p:cNvPr id="6" name="Прямоугольник 5"/>
          <p:cNvSpPr/>
          <p:nvPr/>
        </p:nvSpPr>
        <p:spPr>
          <a:xfrm flipH="1">
            <a:off x="321275" y="5390455"/>
            <a:ext cx="4806779" cy="646331"/>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Измерения </a:t>
            </a:r>
            <a:r>
              <a:rPr lang="ru-RU" sz="1200" dirty="0" smtClean="0">
                <a:latin typeface="Arial" panose="020B0604020202020204" pitchFamily="34" charset="0"/>
                <a:cs typeface="Arial" panose="020B0604020202020204" pitchFamily="34" charset="0"/>
              </a:rPr>
              <a:t>производит </a:t>
            </a:r>
            <a:r>
              <a:rPr lang="ru-RU" sz="1200" dirty="0">
                <a:latin typeface="Arial" panose="020B0604020202020204" pitchFamily="34" charset="0"/>
                <a:cs typeface="Arial" panose="020B0604020202020204" pitchFamily="34" charset="0"/>
              </a:rPr>
              <a:t>медицинская сестра высшей категории </a:t>
            </a:r>
            <a:r>
              <a:rPr lang="ru-RU" sz="1200" dirty="0" smtClean="0">
                <a:latin typeface="Arial" panose="020B0604020202020204" pitchFamily="34" charset="0"/>
                <a:cs typeface="Arial" panose="020B0604020202020204" pitchFamily="34" charset="0"/>
              </a:rPr>
              <a:t>детской поликлиники города Истра </a:t>
            </a:r>
          </a:p>
          <a:p>
            <a:r>
              <a:rPr lang="ru-RU" sz="1200" dirty="0" smtClean="0">
                <a:latin typeface="Arial" panose="020B0604020202020204" pitchFamily="34" charset="0"/>
                <a:cs typeface="Arial" panose="020B0604020202020204" pitchFamily="34" charset="0"/>
              </a:rPr>
              <a:t>Бученкова Наталья Константиновна</a:t>
            </a:r>
            <a:endParaRPr lang="ru-RU" sz="12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1275" y="1949412"/>
            <a:ext cx="1950889" cy="338967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67674" y="1898039"/>
            <a:ext cx="2370162" cy="3389670"/>
          </a:xfrm>
          <a:prstGeom prst="rect">
            <a:avLst/>
          </a:prstGeom>
        </p:spPr>
      </p:pic>
    </p:spTree>
    <p:extLst>
      <p:ext uri="{BB962C8B-B14F-4D97-AF65-F5344CB8AC3E}">
        <p14:creationId xmlns:p14="http://schemas.microsoft.com/office/powerpoint/2010/main" xmlns="" val="30642388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ext uri="{D42A27DB-BD31-4B8C-83A1-F6EECF244321}">
                <p14:modId xmlns:p14="http://schemas.microsoft.com/office/powerpoint/2010/main" xmlns="" val="3480028104"/>
              </p:ext>
            </p:extLst>
          </p:nvPr>
        </p:nvGraphicFramePr>
        <p:xfrm>
          <a:off x="66675" y="66675"/>
          <a:ext cx="8447088" cy="5018088"/>
        </p:xfrm>
        <a:graphic>
          <a:graphicData uri="http://schemas.openxmlformats.org/presentationml/2006/ole">
            <p:oleObj spid="_x0000_s1439" name="Лист" r:id="rId3" imgW="8477216" imgH="5524500" progId="Excel.Sheet.12">
              <p:embed/>
            </p:oleObj>
          </a:graphicData>
        </a:graphic>
      </p:graphicFrame>
      <mc:AlternateContent xmlns:mc="http://schemas.openxmlformats.org/markup-compatibility/2006">
        <mc:Choice xmlns:a14="http://schemas.microsoft.com/office/drawing/2010/main" xmlns="" Requires="a14">
          <p:sp>
            <p:nvSpPr>
              <p:cNvPr id="2" name="TextBox 1"/>
              <p:cNvSpPr txBox="1"/>
              <p:nvPr/>
            </p:nvSpPr>
            <p:spPr>
              <a:xfrm>
                <a:off x="66675" y="5084763"/>
                <a:ext cx="8000305" cy="1653273"/>
              </a:xfrm>
              <a:prstGeom prst="rect">
                <a:avLst/>
              </a:prstGeom>
              <a:noFill/>
            </p:spPr>
            <p:txBody>
              <a:bodyPr wrap="square" rtlCol="0">
                <a:spAutoFit/>
              </a:bodyPr>
              <a:lstStyle/>
              <a:p>
                <a:r>
                  <a:rPr lang="ru-RU" sz="1600" dirty="0"/>
                  <a:t>Из </a:t>
                </a:r>
                <a:r>
                  <a:rPr lang="ru-RU" sz="1600" dirty="0" smtClean="0"/>
                  <a:t>первой </a:t>
                </a:r>
                <a:r>
                  <a:rPr lang="ru-RU" sz="1600" dirty="0"/>
                  <a:t>таблицы мы видим, что только </a:t>
                </a:r>
                <a:r>
                  <a:rPr lang="ru-RU" sz="1600" dirty="0" smtClean="0"/>
                  <a:t>6 </a:t>
                </a:r>
                <a:r>
                  <a:rPr lang="ru-RU" sz="1600" dirty="0"/>
                  <a:t>из 20 </a:t>
                </a:r>
                <a:r>
                  <a:rPr lang="ru-RU" sz="1600" dirty="0" smtClean="0"/>
                  <a:t>испытуемых (</a:t>
                </a:r>
                <a:r>
                  <a:rPr lang="ru-RU" sz="1600" dirty="0"/>
                  <a:t>№</a:t>
                </a:r>
                <a:r>
                  <a:rPr lang="ru-RU" sz="1600" dirty="0" smtClean="0"/>
                  <a:t>4,6,11,13,20) </a:t>
                </a:r>
                <a:r>
                  <a:rPr lang="ru-RU" sz="1600" dirty="0"/>
                  <a:t>близки к идеальным пропорциям (</a:t>
                </a:r>
                <a14:m>
                  <m:oMath xmlns:m="http://schemas.openxmlformats.org/officeDocument/2006/math">
                    <m:r>
                      <a:rPr lang="ru-RU" sz="1600" i="1">
                        <a:latin typeface="Cambria Math" panose="02040503050406030204" pitchFamily="18" charset="0"/>
                      </a:rPr>
                      <m:t>Ф</m:t>
                    </m:r>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m:t>
                        </m:r>
                        <m:r>
                          <a:rPr lang="ru-RU" sz="1600" i="1">
                            <a:latin typeface="Cambria Math" panose="02040503050406030204" pitchFamily="18" charset="0"/>
                          </a:rPr>
                          <m:t>5+1</m:t>
                        </m:r>
                      </m:num>
                      <m:den>
                        <m:r>
                          <a:rPr lang="ru-RU" sz="1600" i="1">
                            <a:latin typeface="Cambria Math" panose="02040503050406030204" pitchFamily="18" charset="0"/>
                          </a:rPr>
                          <m:t>2</m:t>
                        </m:r>
                      </m:den>
                    </m:f>
                  </m:oMath>
                </a14:m>
                <a:r>
                  <a:rPr lang="ru-RU" sz="1600" dirty="0"/>
                  <a:t>≈1,6180339887…) а у испытуемого под номером </a:t>
                </a:r>
                <a:r>
                  <a:rPr lang="ru-RU" sz="1600" dirty="0" smtClean="0"/>
                  <a:t>12 она </a:t>
                </a:r>
                <a:r>
                  <a:rPr lang="ru-RU" sz="1600" dirty="0"/>
                  <a:t>выполняется почти идеально и примерно равна: </a:t>
                </a:r>
                <a:r>
                  <a:rPr lang="ru-RU" sz="1600" dirty="0" smtClean="0"/>
                  <a:t>1,619047619…</a:t>
                </a:r>
              </a:p>
              <a:p>
                <a:r>
                  <a:rPr lang="ru-RU" sz="1600" dirty="0" smtClean="0"/>
                  <a:t>По результатам опроса данные испытуемые меньше всех проводят время за компьютером.</a:t>
                </a:r>
                <a:endParaRPr lang="ru-RU" sz="1600" dirty="0"/>
              </a:p>
              <a:p>
                <a:endParaRPr lang="ru-RU" sz="1200" dirty="0" smtClean="0"/>
              </a:p>
            </p:txBody>
          </p:sp>
        </mc:Choice>
        <mc:Fallback>
          <p:sp>
            <p:nvSpPr>
              <p:cNvPr id="2" name="TextBox 1"/>
              <p:cNvSpPr txBox="1">
                <a:spLocks noRot="1" noChangeAspect="1" noMove="1" noResize="1" noEditPoints="1" noAdjustHandles="1" noChangeArrowheads="1" noChangeShapeType="1" noTextEdit="1"/>
              </p:cNvSpPr>
              <p:nvPr/>
            </p:nvSpPr>
            <p:spPr>
              <a:xfrm>
                <a:off x="66675" y="5084763"/>
                <a:ext cx="8000305" cy="1653273"/>
              </a:xfrm>
              <a:prstGeom prst="rect">
                <a:avLst/>
              </a:prstGeom>
              <a:blipFill rotWithShape="1">
                <a:blip r:embed="rId4"/>
                <a:stretch>
                  <a:fillRect l="-457" t="-1476"/>
                </a:stretch>
              </a:blipFill>
            </p:spPr>
            <p:txBody>
              <a:bodyPr/>
              <a:lstStyle/>
              <a:p>
                <a:r>
                  <a:rPr lang="ru-RU">
                    <a:noFill/>
                  </a:rPr>
                  <a:t> </a:t>
                </a:r>
              </a:p>
            </p:txBody>
          </p:sp>
        </mc:Fallback>
      </mc:AlternateContent>
      <p:graphicFrame>
        <p:nvGraphicFramePr>
          <p:cNvPr id="9" name="Объект 8"/>
          <p:cNvGraphicFramePr>
            <a:graphicFrameLocks noChangeAspect="1"/>
          </p:cNvGraphicFramePr>
          <p:nvPr>
            <p:extLst>
              <p:ext uri="{D42A27DB-BD31-4B8C-83A1-F6EECF244321}">
                <p14:modId xmlns:p14="http://schemas.microsoft.com/office/powerpoint/2010/main" xmlns="" val="3038707634"/>
              </p:ext>
            </p:extLst>
          </p:nvPr>
        </p:nvGraphicFramePr>
        <p:xfrm>
          <a:off x="5958681" y="3220609"/>
          <a:ext cx="114300" cy="215900"/>
        </p:xfrm>
        <a:graphic>
          <a:graphicData uri="http://schemas.openxmlformats.org/presentationml/2006/ole">
            <p:oleObj spid="_x0000_s1440" name="Уравнение" r:id="rId5" imgW="114120" imgH="215640" progId="Equation.3">
              <p:embed/>
            </p:oleObj>
          </a:graphicData>
        </a:graphic>
      </p:graphicFrame>
      <p:pic>
        <p:nvPicPr>
          <p:cNvPr id="4" name="Рисунок 3"/>
          <p:cNvPicPr>
            <a:picLocks noChangeAspect="1"/>
          </p:cNvPicPr>
          <p:nvPr/>
        </p:nvPicPr>
        <p:blipFill>
          <a:blip r:embed="rId6"/>
          <a:stretch>
            <a:fillRect/>
          </a:stretch>
        </p:blipFill>
        <p:spPr>
          <a:xfrm>
            <a:off x="8513763" y="66675"/>
            <a:ext cx="2371550" cy="3389670"/>
          </a:xfrm>
          <a:prstGeom prst="rect">
            <a:avLst/>
          </a:prstGeom>
        </p:spPr>
      </p:pic>
    </p:spTree>
    <p:extLst>
      <p:ext uri="{BB962C8B-B14F-4D97-AF65-F5344CB8AC3E}">
        <p14:creationId xmlns:p14="http://schemas.microsoft.com/office/powerpoint/2010/main" xmlns="" val="37817052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xmlns="" val="4067861307"/>
              </p:ext>
            </p:extLst>
          </p:nvPr>
        </p:nvGraphicFramePr>
        <p:xfrm>
          <a:off x="69850" y="69850"/>
          <a:ext cx="8388350" cy="4972050"/>
        </p:xfrm>
        <a:graphic>
          <a:graphicData uri="http://schemas.openxmlformats.org/presentationml/2006/ole">
            <p:oleObj spid="_x0000_s3161" name="Лист" r:id="rId3" imgW="8324816" imgH="5381557" progId="Excel.Sheet.12">
              <p:embed/>
            </p:oleObj>
          </a:graphicData>
        </a:graphic>
      </p:graphicFrame>
      <mc:AlternateContent xmlns:mc="http://schemas.openxmlformats.org/markup-compatibility/2006">
        <mc:Choice xmlns:a14="http://schemas.microsoft.com/office/drawing/2010/main" xmlns="" Requires="a14">
          <p:sp>
            <p:nvSpPr>
              <p:cNvPr id="3" name="TextBox 2"/>
              <p:cNvSpPr txBox="1"/>
              <p:nvPr/>
            </p:nvSpPr>
            <p:spPr>
              <a:xfrm>
                <a:off x="61913" y="5041900"/>
                <a:ext cx="7994650" cy="2145716"/>
              </a:xfrm>
              <a:prstGeom prst="rect">
                <a:avLst/>
              </a:prstGeom>
              <a:noFill/>
            </p:spPr>
            <p:txBody>
              <a:bodyPr wrap="square" rtlCol="0">
                <a:spAutoFit/>
              </a:bodyPr>
              <a:lstStyle/>
              <a:p>
                <a:r>
                  <a:rPr lang="ru-RU" sz="1600" dirty="0" smtClean="0"/>
                  <a:t>Из второй таблицы мы видим, что только 4 из 20 испытуемых (№1,9,17) близки к идеальным пропорциям </a:t>
                </a:r>
              </a:p>
              <a:p>
                <a:r>
                  <a:rPr lang="ru-RU" sz="1600" dirty="0" smtClean="0"/>
                  <a:t>(</a:t>
                </a:r>
                <a14:m>
                  <m:oMath xmlns:m="http://schemas.openxmlformats.org/officeDocument/2006/math">
                    <m:r>
                      <a:rPr lang="ru-RU" sz="1600" i="1">
                        <a:latin typeface="Cambria Math"/>
                      </a:rPr>
                      <m:t>Ф</m:t>
                    </m:r>
                    <m:r>
                      <a:rPr lang="en-US" sz="1600" i="1">
                        <a:latin typeface="Cambria Math"/>
                      </a:rPr>
                      <m:t>=</m:t>
                    </m:r>
                    <m:f>
                      <m:fPr>
                        <m:ctrlPr>
                          <a:rPr lang="en-US" sz="1600" i="1">
                            <a:latin typeface="Cambria Math"/>
                          </a:rPr>
                        </m:ctrlPr>
                      </m:fPr>
                      <m:num>
                        <m:r>
                          <a:rPr lang="en-US" sz="1600" i="1">
                            <a:latin typeface="Cambria Math"/>
                          </a:rPr>
                          <m:t>√</m:t>
                        </m:r>
                        <m:r>
                          <a:rPr lang="ru-RU" sz="1600" i="1">
                            <a:latin typeface="Cambria Math"/>
                          </a:rPr>
                          <m:t>5+1</m:t>
                        </m:r>
                      </m:num>
                      <m:den>
                        <m:r>
                          <a:rPr lang="ru-RU" sz="1600" i="1">
                            <a:latin typeface="Cambria Math"/>
                          </a:rPr>
                          <m:t>2</m:t>
                        </m:r>
                      </m:den>
                    </m:f>
                  </m:oMath>
                </a14:m>
                <a:r>
                  <a:rPr lang="ru-RU" sz="1600" dirty="0"/>
                  <a:t>≈1,6180339887</a:t>
                </a:r>
                <a:r>
                  <a:rPr lang="ru-RU" sz="1600" dirty="0" smtClean="0"/>
                  <a:t>…), </a:t>
                </a:r>
                <a:r>
                  <a:rPr lang="ru-RU" sz="1600" dirty="0"/>
                  <a:t>а у испытуемого под номером </a:t>
                </a:r>
                <a:r>
                  <a:rPr lang="ru-RU" sz="1600" dirty="0" smtClean="0"/>
                  <a:t>20 </a:t>
                </a:r>
                <a:r>
                  <a:rPr lang="ru-RU" sz="1600" dirty="0"/>
                  <a:t>она выполняется почти идеально и примерно равна: </a:t>
                </a:r>
                <a:r>
                  <a:rPr lang="ru-RU" sz="1600" dirty="0" smtClean="0"/>
                  <a:t>1,619469027…</a:t>
                </a:r>
              </a:p>
              <a:p>
                <a:r>
                  <a:rPr lang="ru-RU" sz="1600" dirty="0"/>
                  <a:t>По результатам опроса данные испытуемые меньше всех проводят время за </a:t>
                </a:r>
                <a:r>
                  <a:rPr lang="ru-RU" sz="1600" dirty="0" smtClean="0"/>
                  <a:t>компьютером.</a:t>
                </a:r>
                <a:endParaRPr lang="ru-RU" sz="1600" dirty="0"/>
              </a:p>
              <a:p>
                <a:endParaRPr lang="ru-RU" sz="1600" dirty="0" smtClean="0"/>
              </a:p>
              <a:p>
                <a:endParaRPr lang="ru-RU" sz="1200" dirty="0"/>
              </a:p>
            </p:txBody>
          </p:sp>
        </mc:Choice>
        <mc:Fallback>
          <p:sp>
            <p:nvSpPr>
              <p:cNvPr id="3" name="TextBox 2"/>
              <p:cNvSpPr txBox="1">
                <a:spLocks noRot="1" noChangeAspect="1" noMove="1" noResize="1" noEditPoints="1" noAdjustHandles="1" noChangeArrowheads="1" noChangeShapeType="1" noTextEdit="1"/>
              </p:cNvSpPr>
              <p:nvPr/>
            </p:nvSpPr>
            <p:spPr>
              <a:xfrm>
                <a:off x="61913" y="5041900"/>
                <a:ext cx="7994650" cy="2145716"/>
              </a:xfrm>
              <a:prstGeom prst="rect">
                <a:avLst/>
              </a:prstGeom>
              <a:blipFill rotWithShape="1">
                <a:blip r:embed="rId4"/>
                <a:stretch>
                  <a:fillRect l="-381" t="-1136"/>
                </a:stretch>
              </a:blipFill>
            </p:spPr>
            <p:txBody>
              <a:bodyPr/>
              <a:lstStyle/>
              <a:p>
                <a:r>
                  <a:rPr lang="ru-RU">
                    <a:noFill/>
                  </a:rPr>
                  <a:t> </a:t>
                </a:r>
              </a:p>
            </p:txBody>
          </p:sp>
        </mc:Fallback>
      </mc:AlternateContent>
      <p:pic>
        <p:nvPicPr>
          <p:cNvPr id="5" name="Рисунок 4"/>
          <p:cNvPicPr>
            <a:picLocks noChangeAspect="1"/>
          </p:cNvPicPr>
          <p:nvPr/>
        </p:nvPicPr>
        <p:blipFill>
          <a:blip r:embed="rId5"/>
          <a:stretch>
            <a:fillRect/>
          </a:stretch>
        </p:blipFill>
        <p:spPr>
          <a:xfrm>
            <a:off x="8458200" y="69850"/>
            <a:ext cx="2371550" cy="3389670"/>
          </a:xfrm>
          <a:prstGeom prst="rect">
            <a:avLst/>
          </a:prstGeom>
        </p:spPr>
      </p:pic>
    </p:spTree>
    <p:extLst>
      <p:ext uri="{BB962C8B-B14F-4D97-AF65-F5344CB8AC3E}">
        <p14:creationId xmlns:p14="http://schemas.microsoft.com/office/powerpoint/2010/main" xmlns="" val="27422629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xmlns="" val="2277793522"/>
              </p:ext>
            </p:extLst>
          </p:nvPr>
        </p:nvGraphicFramePr>
        <p:xfrm>
          <a:off x="73025" y="74613"/>
          <a:ext cx="8443913" cy="4954587"/>
        </p:xfrm>
        <a:graphic>
          <a:graphicData uri="http://schemas.openxmlformats.org/presentationml/2006/ole">
            <p:oleObj spid="_x0000_s2263" name="Лист" r:id="rId3" imgW="8334257" imgH="5372100" progId="Excel.Sheet.12">
              <p:embed/>
            </p:oleObj>
          </a:graphicData>
        </a:graphic>
      </p:graphicFrame>
      <p:pic>
        <p:nvPicPr>
          <p:cNvPr id="3" name="Рисунок 2"/>
          <p:cNvPicPr>
            <a:picLocks noChangeAspect="1"/>
          </p:cNvPicPr>
          <p:nvPr/>
        </p:nvPicPr>
        <p:blipFill>
          <a:blip r:embed="rId4"/>
          <a:stretch>
            <a:fillRect/>
          </a:stretch>
        </p:blipFill>
        <p:spPr>
          <a:xfrm>
            <a:off x="8509955" y="86497"/>
            <a:ext cx="2371550" cy="3389670"/>
          </a:xfrm>
          <a:prstGeom prst="rect">
            <a:avLst/>
          </a:prstGeom>
        </p:spPr>
      </p:pic>
      <p:sp>
        <p:nvSpPr>
          <p:cNvPr id="6" name="Прямоугольник 5"/>
          <p:cNvSpPr/>
          <p:nvPr/>
        </p:nvSpPr>
        <p:spPr>
          <a:xfrm>
            <a:off x="73025" y="5031926"/>
            <a:ext cx="7992086" cy="1569660"/>
          </a:xfrm>
          <a:prstGeom prst="rect">
            <a:avLst/>
          </a:prstGeom>
        </p:spPr>
        <p:txBody>
          <a:bodyPr wrap="square">
            <a:spAutoFit/>
          </a:bodyPr>
          <a:lstStyle/>
          <a:p>
            <a:r>
              <a:rPr lang="ru-RU" sz="1600" dirty="0"/>
              <a:t>Из </a:t>
            </a:r>
            <a:r>
              <a:rPr lang="ru-RU" sz="1600" dirty="0" smtClean="0"/>
              <a:t>третьей </a:t>
            </a:r>
            <a:r>
              <a:rPr lang="ru-RU" sz="1600" dirty="0"/>
              <a:t>таблицы мы видим, </a:t>
            </a:r>
            <a:r>
              <a:rPr lang="ru-RU" sz="1600" dirty="0" smtClean="0"/>
              <a:t>что только </a:t>
            </a:r>
            <a:r>
              <a:rPr lang="ru-RU" sz="1600" dirty="0"/>
              <a:t>у </a:t>
            </a:r>
            <a:r>
              <a:rPr lang="ru-RU" sz="1600" dirty="0" smtClean="0"/>
              <a:t>3 </a:t>
            </a:r>
            <a:r>
              <a:rPr lang="ru-RU" sz="1600" dirty="0"/>
              <a:t>из 20 (</a:t>
            </a:r>
            <a:r>
              <a:rPr lang="ru-RU" sz="1600" dirty="0" smtClean="0"/>
              <a:t>№9,16,20</a:t>
            </a:r>
            <a:r>
              <a:rPr lang="ru-RU" sz="1600" dirty="0"/>
              <a:t>) испытуемых близки к идеальным пропорциям (Ф=(√5+1)/2≈1,6180339887</a:t>
            </a:r>
            <a:r>
              <a:rPr lang="ru-RU" sz="1600" dirty="0" smtClean="0"/>
              <a:t>…), </a:t>
            </a:r>
            <a:r>
              <a:rPr lang="ru-RU" sz="1600" dirty="0"/>
              <a:t>а у испытуемого под номером </a:t>
            </a:r>
            <a:r>
              <a:rPr lang="ru-RU" sz="1600" dirty="0" smtClean="0"/>
              <a:t>12 </a:t>
            </a:r>
            <a:r>
              <a:rPr lang="ru-RU" sz="1600" dirty="0"/>
              <a:t>она выполняется почти идеально и примерно равна</a:t>
            </a:r>
            <a:r>
              <a:rPr lang="ru-RU" sz="1600" dirty="0" smtClean="0"/>
              <a:t>: 1,618181818…</a:t>
            </a:r>
          </a:p>
          <a:p>
            <a:r>
              <a:rPr lang="ru-RU" sz="1600" dirty="0"/>
              <a:t>По результатам опроса данные испытуемые меньше всех проводят время за </a:t>
            </a:r>
            <a:r>
              <a:rPr lang="ru-RU" sz="1600" dirty="0" smtClean="0"/>
              <a:t>компьютером.</a:t>
            </a:r>
            <a:endParaRPr lang="ru-RU" sz="1600" dirty="0"/>
          </a:p>
          <a:p>
            <a:endParaRPr lang="ru-RU" sz="1600" dirty="0"/>
          </a:p>
        </p:txBody>
      </p:sp>
    </p:spTree>
    <p:extLst>
      <p:ext uri="{BB962C8B-B14F-4D97-AF65-F5344CB8AC3E}">
        <p14:creationId xmlns:p14="http://schemas.microsoft.com/office/powerpoint/2010/main" xmlns="" val="40722217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xmlns="" val="3876947308"/>
              </p:ext>
            </p:extLst>
          </p:nvPr>
        </p:nvGraphicFramePr>
        <p:xfrm>
          <a:off x="57150" y="69850"/>
          <a:ext cx="8335963" cy="5106988"/>
        </p:xfrm>
        <a:graphic>
          <a:graphicData uri="http://schemas.openxmlformats.org/presentationml/2006/ole">
            <p:oleObj spid="_x0000_s4185" name="Лист" r:id="rId3" imgW="8248751" imgH="5543685" progId="Excel.Sheet.12">
              <p:embed/>
            </p:oleObj>
          </a:graphicData>
        </a:graphic>
      </p:graphicFrame>
      <p:pic>
        <p:nvPicPr>
          <p:cNvPr id="3" name="Рисунок 2"/>
          <p:cNvPicPr>
            <a:picLocks noChangeAspect="1"/>
          </p:cNvPicPr>
          <p:nvPr/>
        </p:nvPicPr>
        <p:blipFill>
          <a:blip r:embed="rId4"/>
          <a:stretch>
            <a:fillRect/>
          </a:stretch>
        </p:blipFill>
        <p:spPr>
          <a:xfrm>
            <a:off x="8390712" y="70193"/>
            <a:ext cx="2371550" cy="3389670"/>
          </a:xfrm>
          <a:prstGeom prst="rect">
            <a:avLst/>
          </a:prstGeom>
        </p:spPr>
      </p:pic>
      <p:sp>
        <p:nvSpPr>
          <p:cNvPr id="5" name="Прямоугольник 4"/>
          <p:cNvSpPr/>
          <p:nvPr/>
        </p:nvSpPr>
        <p:spPr>
          <a:xfrm>
            <a:off x="57793" y="5177151"/>
            <a:ext cx="7999287" cy="1754326"/>
          </a:xfrm>
          <a:prstGeom prst="rect">
            <a:avLst/>
          </a:prstGeom>
        </p:spPr>
        <p:txBody>
          <a:bodyPr wrap="square">
            <a:spAutoFit/>
          </a:bodyPr>
          <a:lstStyle/>
          <a:p>
            <a:r>
              <a:rPr lang="ru-RU" dirty="0"/>
              <a:t>Из ч</a:t>
            </a:r>
            <a:r>
              <a:rPr lang="ru-RU" dirty="0" smtClean="0"/>
              <a:t>етвертой </a:t>
            </a:r>
            <a:r>
              <a:rPr lang="ru-RU" dirty="0"/>
              <a:t>таблицы мы видим, что </a:t>
            </a:r>
            <a:r>
              <a:rPr lang="ru-RU" dirty="0" smtClean="0"/>
              <a:t>у 10 </a:t>
            </a:r>
            <a:r>
              <a:rPr lang="ru-RU" dirty="0"/>
              <a:t>из </a:t>
            </a:r>
            <a:r>
              <a:rPr lang="ru-RU" dirty="0" smtClean="0"/>
              <a:t>20</a:t>
            </a:r>
            <a:r>
              <a:rPr lang="ru-RU" dirty="0"/>
              <a:t> (№</a:t>
            </a:r>
            <a:r>
              <a:rPr lang="ru-RU" dirty="0" smtClean="0"/>
              <a:t>1,5,6,7,9,10,11,12,14,20</a:t>
            </a:r>
            <a:r>
              <a:rPr lang="ru-RU" dirty="0"/>
              <a:t>)</a:t>
            </a:r>
            <a:r>
              <a:rPr lang="ru-RU" dirty="0" smtClean="0"/>
              <a:t> </a:t>
            </a:r>
            <a:r>
              <a:rPr lang="ru-RU" dirty="0"/>
              <a:t>испытуемых </a:t>
            </a:r>
            <a:r>
              <a:rPr lang="ru-RU" dirty="0" smtClean="0"/>
              <a:t>близки </a:t>
            </a:r>
            <a:r>
              <a:rPr lang="ru-RU" dirty="0"/>
              <a:t>к идеальным </a:t>
            </a:r>
            <a:r>
              <a:rPr lang="ru-RU" dirty="0" smtClean="0"/>
              <a:t>пропорциям(Ф</a:t>
            </a:r>
            <a:r>
              <a:rPr lang="ru-RU" dirty="0"/>
              <a:t>=(√5+1)/2≈1,6180339887</a:t>
            </a:r>
            <a:r>
              <a:rPr lang="ru-RU" dirty="0" smtClean="0"/>
              <a:t>…), а </a:t>
            </a:r>
            <a:r>
              <a:rPr lang="ru-RU" dirty="0"/>
              <a:t>у </a:t>
            </a:r>
            <a:r>
              <a:rPr lang="ru-RU" dirty="0" smtClean="0"/>
              <a:t>испытуемых </a:t>
            </a:r>
            <a:r>
              <a:rPr lang="ru-RU" dirty="0"/>
              <a:t>под номером </a:t>
            </a:r>
            <a:r>
              <a:rPr lang="ru-RU" dirty="0" smtClean="0"/>
              <a:t>1, 7, 9,10 </a:t>
            </a:r>
            <a:r>
              <a:rPr lang="ru-RU" dirty="0"/>
              <a:t>она выполняется почти </a:t>
            </a:r>
            <a:r>
              <a:rPr lang="ru-RU" dirty="0" smtClean="0"/>
              <a:t>идеально.</a:t>
            </a:r>
          </a:p>
          <a:p>
            <a:r>
              <a:rPr lang="ru-RU" dirty="0"/>
              <a:t>По результатам опроса данные испытуемые меньше всех проводят время за </a:t>
            </a:r>
            <a:r>
              <a:rPr lang="ru-RU" dirty="0" smtClean="0"/>
              <a:t>компьютером.</a:t>
            </a:r>
            <a:endParaRPr lang="ru-RU" dirty="0"/>
          </a:p>
          <a:p>
            <a:endParaRPr lang="ru-RU" dirty="0"/>
          </a:p>
        </p:txBody>
      </p:sp>
    </p:spTree>
    <p:extLst>
      <p:ext uri="{BB962C8B-B14F-4D97-AF65-F5344CB8AC3E}">
        <p14:creationId xmlns:p14="http://schemas.microsoft.com/office/powerpoint/2010/main" xmlns="" val="39544789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0908" y="2421924"/>
            <a:ext cx="248786" cy="369332"/>
          </a:xfrm>
          <a:prstGeom prst="rect">
            <a:avLst/>
          </a:prstGeom>
          <a:noFill/>
        </p:spPr>
        <p:txBody>
          <a:bodyPr wrap="none" rtlCol="0">
            <a:spAutoFit/>
          </a:bodyPr>
          <a:lstStyle/>
          <a:p>
            <a:r>
              <a:rPr lang="ru-RU" dirty="0" smtClean="0"/>
              <a:t> </a:t>
            </a:r>
            <a:endParaRPr lang="ru-RU" dirty="0"/>
          </a:p>
        </p:txBody>
      </p:sp>
      <p:sp>
        <p:nvSpPr>
          <p:cNvPr id="3" name="Прямоугольник 2"/>
          <p:cNvSpPr/>
          <p:nvPr/>
        </p:nvSpPr>
        <p:spPr>
          <a:xfrm>
            <a:off x="580972" y="621431"/>
            <a:ext cx="10222331" cy="4462760"/>
          </a:xfrm>
          <a:prstGeom prst="rect">
            <a:avLst/>
          </a:prstGeom>
        </p:spPr>
        <p:txBody>
          <a:bodyPr wrap="square">
            <a:spAutoFit/>
          </a:bodyPr>
          <a:lstStyle/>
          <a:p>
            <a:pPr algn="ctr"/>
            <a:r>
              <a:rPr lang="ru-RU" sz="3200" b="1" dirty="0" smtClean="0"/>
              <a:t>Заключение:</a:t>
            </a:r>
          </a:p>
          <a:p>
            <a:pPr algn="ctr"/>
            <a:endParaRPr lang="ru-RU" dirty="0" smtClean="0">
              <a:latin typeface="Arial" pitchFamily="34" charset="0"/>
              <a:cs typeface="Arial" pitchFamily="34" charset="0"/>
            </a:endParaRPr>
          </a:p>
          <a:p>
            <a:pPr lvl="1" algn="just"/>
            <a:r>
              <a:rPr lang="ru-RU" b="1" dirty="0" smtClean="0">
                <a:latin typeface="Arial" pitchFamily="34" charset="0"/>
                <a:cs typeface="Arial" pitchFamily="34" charset="0"/>
              </a:rPr>
              <a:t>      Изучив предложенные современной наукой санитарные нормы и правила при работе с ВДТ и ПЭВМ, и сопоставив результаты своих исследований, я пришел к выводу, что с </a:t>
            </a:r>
            <a:r>
              <a:rPr lang="ru-RU" b="1" dirty="0">
                <a:latin typeface="Arial" pitchFamily="34" charset="0"/>
                <a:cs typeface="Arial" pitchFamily="34" charset="0"/>
              </a:rPr>
              <a:t>точки зрения теории «Золотого сечения» в </a:t>
            </a:r>
            <a:r>
              <a:rPr lang="ru-RU" b="1" dirty="0" smtClean="0">
                <a:latin typeface="Arial" pitchFamily="34" charset="0"/>
                <a:cs typeface="Arial" pitchFamily="34" charset="0"/>
              </a:rPr>
              <a:t>анатомии </a:t>
            </a:r>
            <a:r>
              <a:rPr lang="ru-RU" b="1" dirty="0">
                <a:latin typeface="Arial" pitchFamily="34" charset="0"/>
                <a:cs typeface="Arial" pitchFamily="34" charset="0"/>
              </a:rPr>
              <a:t>человека произошли изменения, которые наиболее часто наблюдаются </a:t>
            </a:r>
            <a:r>
              <a:rPr lang="ru-RU" b="1" dirty="0" smtClean="0">
                <a:latin typeface="Arial" pitchFamily="34" charset="0"/>
                <a:cs typeface="Arial" pitchFamily="34" charset="0"/>
              </a:rPr>
              <a:t>у людей возрастных категорий «юность»(от 13 лет до 21 года), которые очень много увлекаются компьютерными играми и </a:t>
            </a:r>
            <a:r>
              <a:rPr lang="ru-RU" b="1" dirty="0">
                <a:latin typeface="Arial" pitchFamily="34" charset="0"/>
                <a:cs typeface="Arial" pitchFamily="34" charset="0"/>
              </a:rPr>
              <a:t>«молодость»(от </a:t>
            </a:r>
            <a:r>
              <a:rPr lang="ru-RU" b="1" dirty="0" smtClean="0">
                <a:latin typeface="Arial" pitchFamily="34" charset="0"/>
                <a:cs typeface="Arial" pitchFamily="34" charset="0"/>
              </a:rPr>
              <a:t>21 года </a:t>
            </a:r>
            <a:r>
              <a:rPr lang="ru-RU" b="1" dirty="0">
                <a:latin typeface="Arial" pitchFamily="34" charset="0"/>
                <a:cs typeface="Arial" pitchFamily="34" charset="0"/>
              </a:rPr>
              <a:t>до </a:t>
            </a:r>
            <a:r>
              <a:rPr lang="ru-RU" b="1" dirty="0" smtClean="0">
                <a:latin typeface="Arial" pitchFamily="34" charset="0"/>
                <a:cs typeface="Arial" pitchFamily="34" charset="0"/>
              </a:rPr>
              <a:t>34 лет), </a:t>
            </a:r>
            <a:r>
              <a:rPr lang="ru-RU" b="1" dirty="0">
                <a:latin typeface="Arial" pitchFamily="34" charset="0"/>
                <a:cs typeface="Arial" pitchFamily="34" charset="0"/>
              </a:rPr>
              <a:t>где многие </a:t>
            </a:r>
            <a:r>
              <a:rPr lang="ru-RU" b="1" dirty="0" smtClean="0">
                <a:latin typeface="Arial" pitchFamily="34" charset="0"/>
                <a:cs typeface="Arial" pitchFamily="34" charset="0"/>
              </a:rPr>
              <a:t>люди </a:t>
            </a:r>
            <a:r>
              <a:rPr lang="ru-RU" b="1" dirty="0">
                <a:latin typeface="Arial" pitchFamily="34" charset="0"/>
                <a:cs typeface="Arial" pitchFamily="34" charset="0"/>
              </a:rPr>
              <a:t>работают на «сидячих» </a:t>
            </a:r>
            <a:r>
              <a:rPr lang="ru-RU" b="1" dirty="0" smtClean="0">
                <a:latin typeface="Arial" pitchFamily="34" charset="0"/>
                <a:cs typeface="Arial" pitchFamily="34" charset="0"/>
              </a:rPr>
              <a:t>работах. Именно эта категория людей «выросла» и живет в эпоху компьютеризации жизни человека. У </a:t>
            </a:r>
            <a:r>
              <a:rPr lang="ru-RU" b="1" dirty="0">
                <a:latin typeface="Arial" pitchFamily="34" charset="0"/>
                <a:cs typeface="Arial" pitchFamily="34" charset="0"/>
              </a:rPr>
              <a:t>людей старшего поколения, которое меньше всех проводило </a:t>
            </a:r>
            <a:r>
              <a:rPr lang="ru-RU" b="1" dirty="0" smtClean="0">
                <a:latin typeface="Arial" pitchFamily="34" charset="0"/>
                <a:cs typeface="Arial" pitchFamily="34" charset="0"/>
              </a:rPr>
              <a:t>время </a:t>
            </a:r>
            <a:r>
              <a:rPr lang="ru-RU" b="1" dirty="0">
                <a:latin typeface="Arial" pitchFamily="34" charset="0"/>
                <a:cs typeface="Arial" pitchFamily="34" charset="0"/>
              </a:rPr>
              <a:t>за компьютерами, и вело активный  образ  жизни анатомия менее подвержена </a:t>
            </a:r>
            <a:r>
              <a:rPr lang="ru-RU" b="1" dirty="0" smtClean="0">
                <a:latin typeface="Arial" pitchFamily="34" charset="0"/>
                <a:cs typeface="Arial" pitchFamily="34" charset="0"/>
              </a:rPr>
              <a:t>изменениям. </a:t>
            </a:r>
          </a:p>
          <a:p>
            <a:pPr lvl="1" algn="just"/>
            <a:r>
              <a:rPr lang="ru-RU" b="1" dirty="0">
                <a:latin typeface="Arial" pitchFamily="34" charset="0"/>
                <a:cs typeface="Arial" pitchFamily="34" charset="0"/>
              </a:rPr>
              <a:t> </a:t>
            </a:r>
            <a:r>
              <a:rPr lang="ru-RU" b="1" dirty="0" smtClean="0">
                <a:latin typeface="Arial" pitchFamily="34" charset="0"/>
                <a:cs typeface="Arial" pitchFamily="34" charset="0"/>
              </a:rPr>
              <a:t>     Таким образом, вместе с прогрессом, который положительно влияет на развитие человечества, при несоблюдении определенных норм, компьютеризация приводит к ухудшению осанки и здоровья человека.</a:t>
            </a:r>
            <a:endParaRPr lang="ru-RU" dirty="0">
              <a:latin typeface="Arial" pitchFamily="34" charset="0"/>
              <a:cs typeface="Arial" pitchFamily="34" charset="0"/>
            </a:endParaRPr>
          </a:p>
        </p:txBody>
      </p:sp>
    </p:spTree>
    <p:extLst>
      <p:ext uri="{BB962C8B-B14F-4D97-AF65-F5344CB8AC3E}">
        <p14:creationId xmlns:p14="http://schemas.microsoft.com/office/powerpoint/2010/main" xmlns="" val="18928986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199" y="457201"/>
            <a:ext cx="10515601" cy="4801314"/>
          </a:xfrm>
          <a:prstGeom prst="rect">
            <a:avLst/>
          </a:prstGeom>
        </p:spPr>
        <p:txBody>
          <a:bodyPr wrap="square">
            <a:spAutoFit/>
          </a:bodyPr>
          <a:lstStyle/>
          <a:p>
            <a:pPr algn="ctr"/>
            <a:r>
              <a:rPr lang="ru-RU" b="1" dirty="0" smtClean="0">
                <a:latin typeface="Arial" pitchFamily="34" charset="0"/>
                <a:cs typeface="Arial" pitchFamily="34" charset="0"/>
              </a:rPr>
              <a:t>ЛИТЕРАТУРА:</a:t>
            </a:r>
          </a:p>
          <a:p>
            <a:endParaRPr lang="ru-RU" b="1" dirty="0" smtClean="0">
              <a:latin typeface="Arial" pitchFamily="34" charset="0"/>
              <a:cs typeface="Arial" pitchFamily="34" charset="0"/>
            </a:endParaRPr>
          </a:p>
          <a:p>
            <a:r>
              <a:rPr lang="ru-RU" b="1" dirty="0" smtClean="0">
                <a:latin typeface="Arial" pitchFamily="34" charset="0"/>
                <a:cs typeface="Arial" pitchFamily="34" charset="0"/>
              </a:rPr>
              <a:t>1.Санитарные правила и нормы (СанПиН 2.2.2.542 </a:t>
            </a:r>
          </a:p>
          <a:p>
            <a:r>
              <a:rPr lang="ru-RU" b="1" dirty="0" smtClean="0">
                <a:latin typeface="Arial" pitchFamily="34" charset="0"/>
                <a:cs typeface="Arial" pitchFamily="34" charset="0"/>
              </a:rPr>
              <a:t>96):</a:t>
            </a:r>
            <a:r>
              <a:rPr lang="ru-RU" b="1" dirty="0" err="1" smtClean="0">
                <a:latin typeface="Arial" pitchFamily="34" charset="0"/>
                <a:cs typeface="Arial" pitchFamily="34" charset="0"/>
                <a:hlinkClick r:id="rId2"/>
              </a:rPr>
              <a:t>http</a:t>
            </a:r>
            <a:r>
              <a:rPr lang="ru-RU" b="1" dirty="0" smtClean="0">
                <a:latin typeface="Arial" pitchFamily="34" charset="0"/>
                <a:cs typeface="Arial" pitchFamily="34" charset="0"/>
                <a:hlinkClick r:id="rId2"/>
              </a:rPr>
              <a:t>://www.docload.ru/Basesdoc/5/5223/index.htm</a:t>
            </a:r>
            <a:endParaRPr lang="ru-RU" b="1" dirty="0" smtClean="0">
              <a:latin typeface="Arial" pitchFamily="34" charset="0"/>
              <a:cs typeface="Arial" pitchFamily="34" charset="0"/>
            </a:endParaRPr>
          </a:p>
          <a:p>
            <a:r>
              <a:rPr lang="ru-RU" b="1" dirty="0" smtClean="0">
                <a:latin typeface="Arial" pitchFamily="34" charset="0"/>
                <a:cs typeface="Arial" pitchFamily="34" charset="0"/>
              </a:rPr>
              <a:t>2.</a:t>
            </a:r>
            <a:r>
              <a:rPr lang="ru-RU" b="1" dirty="0">
                <a:latin typeface="Arial" pitchFamily="34" charset="0"/>
                <a:cs typeface="Arial" pitchFamily="34" charset="0"/>
              </a:rPr>
              <a:t> ЗОЛОТОЕ СЕЧЕНИЕ ВОКРУГ </a:t>
            </a:r>
            <a:r>
              <a:rPr lang="ru-RU" b="1" dirty="0" smtClean="0">
                <a:latin typeface="Arial" pitchFamily="34" charset="0"/>
                <a:cs typeface="Arial" pitchFamily="34" charset="0"/>
              </a:rPr>
              <a:t>НАС: </a:t>
            </a:r>
            <a:r>
              <a:rPr lang="en-US" b="1" dirty="0" smtClean="0">
                <a:latin typeface="Arial" pitchFamily="34" charset="0"/>
                <a:cs typeface="Arial" pitchFamily="34" charset="0"/>
              </a:rPr>
              <a:t> </a:t>
            </a:r>
            <a:r>
              <a:rPr lang="en-US" b="1" dirty="0" smtClean="0">
                <a:latin typeface="Arial" pitchFamily="34" charset="0"/>
                <a:cs typeface="Arial" pitchFamily="34" charset="0"/>
                <a:hlinkClick r:id="rId3"/>
              </a:rPr>
              <a:t>http://iso.khspu.ru/resource/StudentsWork/Zolotoe%20cechenie/p10aa1.html</a:t>
            </a:r>
            <a:endParaRPr lang="ru-RU" b="1" dirty="0" smtClean="0">
              <a:latin typeface="Arial" pitchFamily="34" charset="0"/>
              <a:cs typeface="Arial" pitchFamily="34" charset="0"/>
            </a:endParaRPr>
          </a:p>
          <a:p>
            <a:r>
              <a:rPr lang="ru-RU" b="1" dirty="0" smtClean="0">
                <a:latin typeface="Arial" pitchFamily="34" charset="0"/>
                <a:cs typeface="Arial" pitchFamily="34" charset="0"/>
              </a:rPr>
              <a:t>3. </a:t>
            </a:r>
            <a:r>
              <a:rPr lang="ru-RU" b="1" dirty="0">
                <a:latin typeface="Arial" pitchFamily="34" charset="0"/>
                <a:cs typeface="Arial" pitchFamily="34" charset="0"/>
              </a:rPr>
              <a:t>История золотого </a:t>
            </a:r>
            <a:r>
              <a:rPr lang="ru-RU" b="1" dirty="0" smtClean="0">
                <a:latin typeface="Arial" pitchFamily="34" charset="0"/>
                <a:cs typeface="Arial" pitchFamily="34" charset="0"/>
              </a:rPr>
              <a:t>сечения</a:t>
            </a:r>
          </a:p>
          <a:p>
            <a:r>
              <a:rPr lang="en-US" b="1" dirty="0" smtClean="0">
                <a:latin typeface="Arial" pitchFamily="34" charset="0"/>
                <a:cs typeface="Arial" pitchFamily="34" charset="0"/>
                <a:hlinkClick r:id="rId4"/>
              </a:rPr>
              <a:t>http</a:t>
            </a:r>
            <a:r>
              <a:rPr lang="en-US" b="1" dirty="0">
                <a:latin typeface="Arial" pitchFamily="34" charset="0"/>
                <a:cs typeface="Arial" pitchFamily="34" charset="0"/>
                <a:hlinkClick r:id="rId4"/>
              </a:rPr>
              <a:t>://</a:t>
            </a:r>
            <a:r>
              <a:rPr lang="en-US" b="1" dirty="0" smtClean="0">
                <a:latin typeface="Arial" pitchFamily="34" charset="0"/>
                <a:cs typeface="Arial" pitchFamily="34" charset="0"/>
                <a:hlinkClick r:id="rId4"/>
              </a:rPr>
              <a:t>iluhin.com/notes/zs/004.htm</a:t>
            </a:r>
            <a:endParaRPr lang="ru-RU" b="1" dirty="0" smtClean="0">
              <a:latin typeface="Arial" pitchFamily="34" charset="0"/>
              <a:cs typeface="Arial" pitchFamily="34" charset="0"/>
            </a:endParaRPr>
          </a:p>
          <a:p>
            <a:r>
              <a:rPr lang="ru-RU" b="1" dirty="0" smtClean="0">
                <a:latin typeface="Arial" pitchFamily="34" charset="0"/>
                <a:cs typeface="Arial" pitchFamily="34" charset="0"/>
              </a:rPr>
              <a:t>4. </a:t>
            </a:r>
            <a:r>
              <a:rPr lang="ru-RU" b="1" dirty="0">
                <a:latin typeface="Arial" pitchFamily="34" charset="0"/>
                <a:cs typeface="Arial" pitchFamily="34" charset="0"/>
              </a:rPr>
              <a:t>Примеры золотого сечения в </a:t>
            </a:r>
            <a:r>
              <a:rPr lang="ru-RU" b="1" dirty="0" smtClean="0">
                <a:latin typeface="Arial" pitchFamily="34" charset="0"/>
                <a:cs typeface="Arial" pitchFamily="34" charset="0"/>
              </a:rPr>
              <a:t>математике</a:t>
            </a:r>
          </a:p>
          <a:p>
            <a:r>
              <a:rPr lang="en-US" b="1" dirty="0" smtClean="0">
                <a:latin typeface="Arial" pitchFamily="34" charset="0"/>
                <a:cs typeface="Arial" pitchFamily="34" charset="0"/>
              </a:rPr>
              <a:t> </a:t>
            </a:r>
            <a:r>
              <a:rPr lang="en-US" b="1" dirty="0">
                <a:latin typeface="Arial" pitchFamily="34" charset="0"/>
                <a:cs typeface="Arial" pitchFamily="34" charset="0"/>
                <a:hlinkClick r:id="rId5"/>
              </a:rPr>
              <a:t>http://</a:t>
            </a:r>
            <a:r>
              <a:rPr lang="en-US" b="1" dirty="0" smtClean="0">
                <a:latin typeface="Arial" pitchFamily="34" charset="0"/>
                <a:cs typeface="Arial" pitchFamily="34" charset="0"/>
                <a:hlinkClick r:id="rId5"/>
              </a:rPr>
              <a:t>www.hintfox.com/article/primeri-zolotogo-sechenija-v-matematike.html</a:t>
            </a:r>
            <a:endParaRPr lang="ru-RU" b="1" dirty="0" smtClean="0">
              <a:latin typeface="Arial" pitchFamily="34" charset="0"/>
              <a:cs typeface="Arial" pitchFamily="34" charset="0"/>
            </a:endParaRPr>
          </a:p>
          <a:p>
            <a:r>
              <a:rPr lang="ru-RU" b="1" dirty="0" smtClean="0">
                <a:latin typeface="Arial" pitchFamily="34" charset="0"/>
                <a:cs typeface="Arial" pitchFamily="34" charset="0"/>
              </a:rPr>
              <a:t>5. </a:t>
            </a:r>
            <a:r>
              <a:rPr lang="ru-RU" b="1" cap="all" dirty="0">
                <a:latin typeface="Arial" pitchFamily="34" charset="0"/>
                <a:cs typeface="Arial" pitchFamily="34" charset="0"/>
              </a:rPr>
              <a:t>ЗОЛОТОЕ </a:t>
            </a:r>
            <a:r>
              <a:rPr lang="ru-RU" b="1" cap="all" dirty="0" smtClean="0">
                <a:latin typeface="Arial" pitchFamily="34" charset="0"/>
                <a:cs typeface="Arial" pitchFamily="34" charset="0"/>
              </a:rPr>
              <a:t>СЕЧЕНИЕ</a:t>
            </a:r>
            <a:endParaRPr lang="ru-RU" b="1" dirty="0" smtClean="0">
              <a:latin typeface="Arial" pitchFamily="34" charset="0"/>
              <a:cs typeface="Arial" pitchFamily="34" charset="0"/>
            </a:endParaRPr>
          </a:p>
          <a:p>
            <a:r>
              <a:rPr lang="en-US" b="1" dirty="0" smtClean="0">
                <a:latin typeface="Arial" pitchFamily="34" charset="0"/>
                <a:cs typeface="Arial" pitchFamily="34" charset="0"/>
              </a:rPr>
              <a:t> </a:t>
            </a:r>
            <a:r>
              <a:rPr lang="en-US" b="1" dirty="0">
                <a:latin typeface="Arial" pitchFamily="34" charset="0"/>
                <a:cs typeface="Arial" pitchFamily="34" charset="0"/>
                <a:hlinkClick r:id="rId6"/>
              </a:rPr>
              <a:t>http://</a:t>
            </a:r>
            <a:r>
              <a:rPr lang="en-US" b="1" dirty="0" smtClean="0">
                <a:latin typeface="Arial" pitchFamily="34" charset="0"/>
                <a:cs typeface="Arial" pitchFamily="34" charset="0"/>
                <a:hlinkClick r:id="rId6"/>
              </a:rPr>
              <a:t>whoy.ru/blog/43305061412/Zolotoe-sechenie#42367751466</a:t>
            </a:r>
            <a:endParaRPr lang="ru-RU" b="1" dirty="0" smtClean="0">
              <a:latin typeface="Arial" pitchFamily="34" charset="0"/>
              <a:cs typeface="Arial" pitchFamily="34" charset="0"/>
            </a:endParaRPr>
          </a:p>
          <a:p>
            <a:r>
              <a:rPr lang="ru-RU" b="1" dirty="0" smtClean="0">
                <a:latin typeface="Arial" pitchFamily="34" charset="0"/>
                <a:cs typeface="Arial" pitchFamily="34" charset="0"/>
              </a:rPr>
              <a:t>6. </a:t>
            </a:r>
            <a:r>
              <a:rPr lang="ru-RU" b="1" dirty="0">
                <a:latin typeface="Arial" pitchFamily="34" charset="0"/>
                <a:cs typeface="Arial" pitchFamily="34" charset="0"/>
              </a:rPr>
              <a:t>Золотое сечение – гармоническая </a:t>
            </a:r>
            <a:r>
              <a:rPr lang="ru-RU" b="1" dirty="0" smtClean="0">
                <a:latin typeface="Arial" pitchFamily="34" charset="0"/>
                <a:cs typeface="Arial" pitchFamily="34" charset="0"/>
              </a:rPr>
              <a:t>пропорция</a:t>
            </a:r>
          </a:p>
          <a:p>
            <a:r>
              <a:rPr lang="en-US" b="1" dirty="0" smtClean="0">
                <a:latin typeface="Arial" pitchFamily="34" charset="0"/>
                <a:cs typeface="Arial" pitchFamily="34" charset="0"/>
              </a:rPr>
              <a:t> </a:t>
            </a:r>
            <a:r>
              <a:rPr lang="en-US" b="1" dirty="0">
                <a:latin typeface="Arial" pitchFamily="34" charset="0"/>
                <a:cs typeface="Arial" pitchFamily="34" charset="0"/>
                <a:hlinkClick r:id="rId7"/>
              </a:rPr>
              <a:t>http://n-t.ru/tp/iz/zs</a:t>
            </a:r>
            <a:endParaRPr lang="ru-RU" b="1" dirty="0">
              <a:latin typeface="Arial" pitchFamily="34" charset="0"/>
              <a:cs typeface="Arial" pitchFamily="34" charset="0"/>
            </a:endParaRPr>
          </a:p>
          <a:p>
            <a:r>
              <a:rPr lang="ru-RU" dirty="0" smtClean="0"/>
              <a:t>7. </a:t>
            </a:r>
            <a:r>
              <a:rPr lang="en-US" b="1" dirty="0"/>
              <a:t>C</a:t>
            </a:r>
            <a:r>
              <a:rPr lang="ru-RU" b="1" dirty="0"/>
              <a:t>колиоз: причины, симптомы, </a:t>
            </a:r>
            <a:r>
              <a:rPr lang="ru-RU" b="1" dirty="0" smtClean="0"/>
              <a:t>лечение</a:t>
            </a:r>
            <a:endParaRPr lang="ru-RU" dirty="0" smtClean="0"/>
          </a:p>
          <a:p>
            <a:r>
              <a:rPr lang="en-US" dirty="0" smtClean="0">
                <a:hlinkClick r:id="rId8"/>
              </a:rPr>
              <a:t>http://www.f-med.ru/spine/scoliosis.php</a:t>
            </a:r>
            <a:endParaRPr lang="ru-RU" dirty="0" smtClean="0"/>
          </a:p>
          <a:p>
            <a:endParaRPr lang="ru-RU" dirty="0"/>
          </a:p>
        </p:txBody>
      </p:sp>
    </p:spTree>
    <p:extLst>
      <p:ext uri="{BB962C8B-B14F-4D97-AF65-F5344CB8AC3E}">
        <p14:creationId xmlns:p14="http://schemas.microsoft.com/office/powerpoint/2010/main" xmlns="" val="37242017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9480" y="66675"/>
            <a:ext cx="11034583" cy="689419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ГОСУДАРСТВЕННОЕ БЮДЖЕТНОЕ ПРОФЕССИОНАЛЬНОЕ ОБЩЕОБРАЗОВАТЕЛЬНОЕ</a:t>
            </a:r>
          </a:p>
          <a:p>
            <a:pPr algn="ctr"/>
            <a:r>
              <a:rPr lang="ru-RU" sz="2000" dirty="0">
                <a:latin typeface="Arial" panose="020B0604020202020204" pitchFamily="34" charset="0"/>
                <a:cs typeface="Arial" panose="020B0604020202020204" pitchFamily="34" charset="0"/>
              </a:rPr>
              <a:t>УЧРЕЖДЕНИЕ МОСКОВСКОЙ ОБЛАСТИ  «КРАСНОГОРСКИЙ КОЛЛЕДЖ» ИСТРИНСКИЙ </a:t>
            </a:r>
            <a:r>
              <a:rPr lang="ru-RU" sz="2000" dirty="0" smtClean="0">
                <a:latin typeface="Arial" panose="020B0604020202020204" pitchFamily="34" charset="0"/>
                <a:cs typeface="Arial" panose="020B0604020202020204" pitchFamily="34" charset="0"/>
              </a:rPr>
              <a:t>ФИЛИАЛ</a:t>
            </a:r>
            <a:endParaRPr lang="en-US" sz="2000" dirty="0" smtClean="0">
              <a:latin typeface="Arial" panose="020B0604020202020204" pitchFamily="34" charset="0"/>
              <a:cs typeface="Arial" panose="020B0604020202020204" pitchFamily="34" charset="0"/>
            </a:endParaRPr>
          </a:p>
          <a:p>
            <a:pPr algn="ctr"/>
            <a:endParaRPr lang="ru-RU" sz="2000" dirty="0">
              <a:latin typeface="Arial" panose="020B0604020202020204" pitchFamily="34" charset="0"/>
              <a:cs typeface="Arial" panose="020B0604020202020204" pitchFamily="34" charset="0"/>
            </a:endParaRPr>
          </a:p>
          <a:p>
            <a:pPr algn="ctr"/>
            <a:r>
              <a:rPr lang="ru-RU"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rPr>
              <a:t>Пропорции «Золотого сечения» в анатомии человека</a:t>
            </a:r>
            <a:endParaRPr lang="ru-RU"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endParaRPr>
          </a:p>
          <a:p>
            <a:pPr algn="ctr"/>
            <a:endParaRPr lang="ru-RU"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ru-RU"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ru-RU"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r"/>
            <a:r>
              <a:rPr lang="ru-RU" sz="2000" dirty="0" smtClean="0">
                <a:latin typeface="Arial" panose="020B0604020202020204" pitchFamily="34" charset="0"/>
                <a:cs typeface="Arial" panose="020B0604020202020204" pitchFamily="34" charset="0"/>
              </a:rPr>
              <a:t>Выполнил: </a:t>
            </a:r>
            <a:r>
              <a:rPr lang="ru-RU" sz="2000" dirty="0">
                <a:latin typeface="Arial" panose="020B0604020202020204" pitchFamily="34" charset="0"/>
                <a:cs typeface="Arial" panose="020B0604020202020204" pitchFamily="34" charset="0"/>
              </a:rPr>
              <a:t>студент группы 21 АМ-15И</a:t>
            </a:r>
          </a:p>
          <a:p>
            <a:pPr algn="r"/>
            <a:r>
              <a:rPr lang="ru-RU" sz="2000" dirty="0">
                <a:latin typeface="Arial" panose="020B0604020202020204" pitchFamily="34" charset="0"/>
                <a:cs typeface="Arial" panose="020B0604020202020204" pitchFamily="34" charset="0"/>
              </a:rPr>
              <a:t>                      Севалкин Никита</a:t>
            </a:r>
          </a:p>
          <a:p>
            <a:pPr algn="r"/>
            <a:r>
              <a:rPr lang="ru-RU" sz="2000" dirty="0">
                <a:latin typeface="Arial" panose="020B0604020202020204" pitchFamily="34" charset="0"/>
                <a:cs typeface="Arial" panose="020B0604020202020204" pitchFamily="34" charset="0"/>
              </a:rPr>
              <a:t>Руководитель: преподаватель математики</a:t>
            </a:r>
          </a:p>
          <a:p>
            <a:pPr algn="r"/>
            <a:r>
              <a:rPr lang="ru-RU" sz="2000" dirty="0">
                <a:latin typeface="Arial" panose="020B0604020202020204" pitchFamily="34" charset="0"/>
                <a:cs typeface="Arial" panose="020B0604020202020204" pitchFamily="34" charset="0"/>
              </a:rPr>
              <a:t>Асмандиярова Л.Р.</a:t>
            </a:r>
          </a:p>
          <a:p>
            <a:pPr algn="ct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Рисунок 3"/>
          <p:cNvPicPr>
            <a:picLocks noChangeAspect="1"/>
          </p:cNvPicPr>
          <p:nvPr/>
        </p:nvPicPr>
        <p:blipFill>
          <a:blip r:embed="rId2"/>
          <a:stretch>
            <a:fillRect/>
          </a:stretch>
        </p:blipFill>
        <p:spPr>
          <a:xfrm>
            <a:off x="380485" y="3814916"/>
            <a:ext cx="3831490" cy="2686833"/>
          </a:xfrm>
          <a:prstGeom prst="rect">
            <a:avLst/>
          </a:prstGeom>
        </p:spPr>
      </p:pic>
      <p:pic>
        <p:nvPicPr>
          <p:cNvPr id="5" name="Рисунок 4"/>
          <p:cNvPicPr/>
          <p:nvPr/>
        </p:nvPicPr>
        <p:blipFill>
          <a:blip r:embed="rId3"/>
          <a:stretch>
            <a:fillRect/>
          </a:stretch>
        </p:blipFill>
        <p:spPr>
          <a:xfrm>
            <a:off x="9488701" y="3255393"/>
            <a:ext cx="2125362" cy="1902940"/>
          </a:xfrm>
          <a:prstGeom prst="rect">
            <a:avLst/>
          </a:prstGeom>
        </p:spPr>
      </p:pic>
    </p:spTree>
    <p:extLst>
      <p:ext uri="{BB962C8B-B14F-4D97-AF65-F5344CB8AC3E}">
        <p14:creationId xmlns:p14="http://schemas.microsoft.com/office/powerpoint/2010/main" xmlns="" val="25042546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8" y="440724"/>
            <a:ext cx="9462785" cy="7048083"/>
          </a:xfrm>
          <a:prstGeom prst="rect">
            <a:avLst/>
          </a:prstGeom>
          <a:noFill/>
        </p:spPr>
        <p:txBody>
          <a:bodyPr wrap="square" rtlCol="0">
            <a:spAutoFit/>
          </a:bodyPr>
          <a:lstStyle/>
          <a:p>
            <a:r>
              <a:rPr lang="ru-RU" sz="2400" dirty="0">
                <a:latin typeface="Arial" panose="020B0604020202020204" pitchFamily="34" charset="0"/>
                <a:cs typeface="Arial" panose="020B0604020202020204" pitchFamily="34" charset="0"/>
              </a:rPr>
              <a:t>Цель работы: </a:t>
            </a:r>
          </a:p>
          <a:p>
            <a:r>
              <a:rPr lang="ru-RU" sz="2000" dirty="0" smtClean="0">
                <a:latin typeface="Arial" panose="020B0604020202020204" pitchFamily="34" charset="0"/>
                <a:cs typeface="Arial" panose="020B0604020202020204" pitchFamily="34" charset="0"/>
              </a:rPr>
              <a:t>Изучение </a:t>
            </a:r>
            <a:r>
              <a:rPr lang="ru-RU" sz="2000" dirty="0">
                <a:latin typeface="Arial" panose="020B0604020202020204" pitchFamily="34" charset="0"/>
                <a:cs typeface="Arial" panose="020B0604020202020204" pitchFamily="34" charset="0"/>
              </a:rPr>
              <a:t>влияния сидячего образа жизни </a:t>
            </a:r>
            <a:r>
              <a:rPr lang="ru-RU" sz="2000" dirty="0" smtClean="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на соблюдение пропорций «Золотого сечения» в анатомии </a:t>
            </a:r>
            <a:r>
              <a:rPr lang="ru-RU" sz="2000" dirty="0" smtClean="0">
                <a:latin typeface="Arial" panose="020B0604020202020204" pitchFamily="34" charset="0"/>
                <a:cs typeface="Arial" panose="020B0604020202020204" pitchFamily="34" charset="0"/>
              </a:rPr>
              <a:t>человека.</a:t>
            </a:r>
          </a:p>
          <a:p>
            <a:r>
              <a:rPr lang="ru-RU" sz="2400" dirty="0" smtClean="0">
                <a:latin typeface="Arial" panose="020B0604020202020204" pitchFamily="34" charset="0"/>
                <a:cs typeface="Arial" panose="020B0604020202020204" pitchFamily="34" charset="0"/>
              </a:rPr>
              <a:t>Содержание:</a:t>
            </a:r>
          </a:p>
          <a:p>
            <a:r>
              <a:rPr lang="ru-RU" sz="2400" dirty="0" smtClean="0">
                <a:latin typeface="Arial" panose="020B0604020202020204" pitchFamily="34" charset="0"/>
                <a:cs typeface="Arial" panose="020B0604020202020204" pitchFamily="34" charset="0"/>
              </a:rPr>
              <a:t>Введение</a:t>
            </a:r>
            <a:r>
              <a:rPr lang="ru-RU" sz="24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1. Понятие «Золотое сечение».</a:t>
            </a:r>
          </a:p>
          <a:p>
            <a:r>
              <a:rPr lang="ru-RU" sz="2000" dirty="0">
                <a:latin typeface="Arial" panose="020B0604020202020204" pitchFamily="34" charset="0"/>
                <a:cs typeface="Arial" panose="020B0604020202020204" pitchFamily="34" charset="0"/>
              </a:rPr>
              <a:t>2. История развития.</a:t>
            </a:r>
          </a:p>
          <a:p>
            <a:endParaRPr lang="ru-RU" sz="20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ru-RU" sz="2400" dirty="0" smtClean="0">
                <a:latin typeface="Arial" panose="020B0604020202020204" pitchFamily="34" charset="0"/>
                <a:cs typeface="Arial" panose="020B0604020202020204" pitchFamily="34" charset="0"/>
              </a:rPr>
              <a:t>Основная </a:t>
            </a:r>
            <a:r>
              <a:rPr lang="ru-RU" sz="2400" dirty="0">
                <a:latin typeface="Arial" panose="020B0604020202020204" pitchFamily="34" charset="0"/>
                <a:cs typeface="Arial" panose="020B0604020202020204" pitchFamily="34" charset="0"/>
              </a:rPr>
              <a:t>часть:</a:t>
            </a:r>
          </a:p>
          <a:p>
            <a:r>
              <a:rPr lang="ru-RU" sz="2000" dirty="0" smtClean="0">
                <a:latin typeface="Arial" panose="020B0604020202020204" pitchFamily="34" charset="0"/>
                <a:cs typeface="Arial" panose="020B0604020202020204" pitchFamily="34" charset="0"/>
              </a:rPr>
              <a:t>1.Возрастные  градации жизни человека по «Фибоначчиевой»        закономерности. </a:t>
            </a:r>
            <a:endParaRPr lang="ru-RU" sz="2000" dirty="0">
              <a:latin typeface="Arial" panose="020B0604020202020204" pitchFamily="34" charset="0"/>
              <a:cs typeface="Arial" panose="020B0604020202020204" pitchFamily="34" charset="0"/>
            </a:endParaRPr>
          </a:p>
          <a:p>
            <a:r>
              <a:rPr lang="ru-RU" sz="2000" dirty="0">
                <a:latin typeface="Arial" panose="020B0604020202020204" pitchFamily="34" charset="0"/>
                <a:cs typeface="Arial" panose="020B0604020202020204" pitchFamily="34" charset="0"/>
              </a:rPr>
              <a:t>2</a:t>
            </a:r>
            <a:r>
              <a:rPr lang="ru-RU" sz="2000" dirty="0" smtClean="0">
                <a:latin typeface="Arial" panose="020B0604020202020204" pitchFamily="34" charset="0"/>
                <a:cs typeface="Arial" panose="020B0604020202020204" pitchFamily="34" charset="0"/>
              </a:rPr>
              <a:t>. Консультация  доктора.</a:t>
            </a:r>
            <a:endParaRPr lang="ru-RU" sz="2000" dirty="0">
              <a:latin typeface="Arial" panose="020B0604020202020204" pitchFamily="34" charset="0"/>
              <a:cs typeface="Arial" panose="020B0604020202020204" pitchFamily="34" charset="0"/>
            </a:endParaRPr>
          </a:p>
          <a:p>
            <a:r>
              <a:rPr lang="ru-RU" sz="2000" dirty="0">
                <a:latin typeface="Arial" panose="020B0604020202020204" pitchFamily="34" charset="0"/>
                <a:cs typeface="Arial" panose="020B0604020202020204" pitchFamily="34" charset="0"/>
              </a:rPr>
              <a:t>3</a:t>
            </a:r>
            <a:r>
              <a:rPr lang="ru-RU" sz="2000" dirty="0" smtClean="0">
                <a:latin typeface="Arial" panose="020B0604020202020204" pitchFamily="34" charset="0"/>
                <a:cs typeface="Arial" panose="020B0604020202020204" pitchFamily="34" charset="0"/>
              </a:rPr>
              <a:t>. Исследования:</a:t>
            </a:r>
          </a:p>
          <a:p>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-опрос испытуемых; </a:t>
            </a:r>
          </a:p>
          <a:p>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-необходимые измерения.</a:t>
            </a:r>
          </a:p>
          <a:p>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4. Анализ данных.</a:t>
            </a:r>
            <a:endParaRPr lang="ru-RU" sz="2000" dirty="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 </a:t>
            </a:r>
          </a:p>
          <a:p>
            <a:r>
              <a:rPr lang="ru-RU" sz="2400" dirty="0" smtClean="0">
                <a:latin typeface="Arial" panose="020B0604020202020204" pitchFamily="34" charset="0"/>
                <a:cs typeface="Arial" panose="020B0604020202020204" pitchFamily="34" charset="0"/>
              </a:rPr>
              <a:t>Заключение</a:t>
            </a:r>
            <a:r>
              <a:rPr lang="ru-RU" sz="2400" dirty="0">
                <a:latin typeface="Arial" panose="020B0604020202020204" pitchFamily="34" charset="0"/>
                <a:cs typeface="Arial" panose="020B0604020202020204" pitchFamily="34" charset="0"/>
              </a:rPr>
              <a:t>. </a:t>
            </a:r>
          </a:p>
          <a:p>
            <a:endParaRPr lang="ru-RU" sz="2400" dirty="0"/>
          </a:p>
          <a:p>
            <a:pPr algn="ctr"/>
            <a:endParaRPr lang="ru-RU" sz="2400" dirty="0"/>
          </a:p>
        </p:txBody>
      </p:sp>
      <p:sp>
        <p:nvSpPr>
          <p:cNvPr id="5" name="Прямоугольник 4"/>
          <p:cNvSpPr/>
          <p:nvPr/>
        </p:nvSpPr>
        <p:spPr>
          <a:xfrm>
            <a:off x="803972" y="1520640"/>
            <a:ext cx="9116011" cy="584775"/>
          </a:xfrm>
          <a:prstGeom prst="rect">
            <a:avLst/>
          </a:prstGeom>
        </p:spPr>
        <p:txBody>
          <a:bodyPr wrap="square">
            <a:spAutoFit/>
          </a:bodyPr>
          <a:lstStyle/>
          <a:p>
            <a:pPr algn="ctr"/>
            <a:endParaRPr lang="ru-RU" sz="3200" dirty="0"/>
          </a:p>
        </p:txBody>
      </p:sp>
    </p:spTree>
    <p:extLst>
      <p:ext uri="{BB962C8B-B14F-4D97-AF65-F5344CB8AC3E}">
        <p14:creationId xmlns:p14="http://schemas.microsoft.com/office/powerpoint/2010/main" xmlns="" val="32976450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7734" y="393292"/>
            <a:ext cx="8683348" cy="1143000"/>
          </a:xfrm>
        </p:spPr>
        <p:txBody>
          <a:bodyPr/>
          <a:lstStyle/>
          <a:p>
            <a:pPr marL="0" indent="0" algn="ctr">
              <a:buNone/>
            </a:pPr>
            <a:r>
              <a:rPr lang="ru-RU" dirty="0" smtClean="0">
                <a:latin typeface="Arial" panose="020B0604020202020204" pitchFamily="34" charset="0"/>
                <a:cs typeface="Arial" panose="020B0604020202020204" pitchFamily="34" charset="0"/>
              </a:rPr>
              <a:t>ГИПОТЕЗА:</a:t>
            </a:r>
            <a:endParaRPr lang="ru-RU" dirty="0">
              <a:latin typeface="Arial" panose="020B0604020202020204" pitchFamily="34" charset="0"/>
              <a:cs typeface="Arial" panose="020B0604020202020204" pitchFamily="34" charset="0"/>
            </a:endParaRPr>
          </a:p>
        </p:txBody>
      </p:sp>
      <p:sp>
        <p:nvSpPr>
          <p:cNvPr id="3" name="Объект 2"/>
          <p:cNvSpPr>
            <a:spLocks noGrp="1"/>
          </p:cNvSpPr>
          <p:nvPr>
            <p:ph sz="quarter" idx="13"/>
          </p:nvPr>
        </p:nvSpPr>
        <p:spPr>
          <a:xfrm>
            <a:off x="1167734" y="1472512"/>
            <a:ext cx="9096702" cy="4361125"/>
          </a:xfrm>
        </p:spPr>
        <p:txBody>
          <a:bodyPr>
            <a:normAutofit/>
          </a:bodyPr>
          <a:lstStyle/>
          <a:p>
            <a:pPr marL="45720" indent="0">
              <a:buNone/>
            </a:pPr>
            <a:r>
              <a:rPr lang="ru-RU" sz="2400" dirty="0" smtClean="0">
                <a:latin typeface="Arial" panose="020B0604020202020204" pitchFamily="34" charset="0"/>
                <a:cs typeface="Arial" panose="020B0604020202020204" pitchFamily="34" charset="0"/>
              </a:rPr>
              <a:t>1. </a:t>
            </a:r>
            <a:r>
              <a:rPr lang="ru-RU" sz="2400" dirty="0">
                <a:latin typeface="Arial" panose="020B0604020202020204" pitchFamily="34" charset="0"/>
                <a:cs typeface="Arial" panose="020B0604020202020204" pitchFamily="34" charset="0"/>
              </a:rPr>
              <a:t>В результате бурного развития информационно-коммуникационных технологий </a:t>
            </a:r>
            <a:r>
              <a:rPr lang="ru-RU" sz="2400" dirty="0" smtClean="0">
                <a:latin typeface="Arial" panose="020B0604020202020204" pitchFamily="34" charset="0"/>
                <a:cs typeface="Arial" panose="020B0604020202020204" pitchFamily="34" charset="0"/>
              </a:rPr>
              <a:t>развита гиподинамия, и, как следствие, нарушены </a:t>
            </a:r>
            <a:r>
              <a:rPr lang="ru-RU" sz="2400" dirty="0">
                <a:latin typeface="Arial" panose="020B0604020202020204" pitchFamily="34" charset="0"/>
                <a:cs typeface="Arial" panose="020B0604020202020204" pitchFamily="34" charset="0"/>
              </a:rPr>
              <a:t>пропорции  «Золотого сечения»  в анатомии </a:t>
            </a:r>
            <a:r>
              <a:rPr lang="ru-RU" sz="2400" dirty="0" smtClean="0">
                <a:latin typeface="Arial" panose="020B0604020202020204" pitchFamily="34" charset="0"/>
                <a:cs typeface="Arial" panose="020B0604020202020204" pitchFamily="34" charset="0"/>
              </a:rPr>
              <a:t>человека</a:t>
            </a:r>
          </a:p>
          <a:p>
            <a:endParaRPr lang="ru-RU" sz="2400" dirty="0" smtClean="0">
              <a:latin typeface="Calibri" panose="020F0502020204030204" pitchFamily="34" charset="0"/>
              <a:cs typeface="Calibri" panose="020F0502020204030204" pitchFamily="34" charset="0"/>
            </a:endParaRPr>
          </a:p>
          <a:p>
            <a:pPr marL="45720" indent="0">
              <a:buNone/>
            </a:pPr>
            <a:r>
              <a:rPr lang="ru-RU" sz="2400" dirty="0" smtClean="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t>
            </a:r>
            <a:r>
              <a:rPr lang="ru-RU" sz="2400" dirty="0" smtClean="0">
                <a:latin typeface="Arial" panose="020B0604020202020204" pitchFamily="34" charset="0"/>
                <a:cs typeface="Arial" panose="020B0604020202020204" pitchFamily="34" charset="0"/>
              </a:rPr>
              <a:t> Наиболее </a:t>
            </a:r>
            <a:r>
              <a:rPr lang="ru-RU" sz="2400" dirty="0">
                <a:latin typeface="Arial" panose="020B0604020202020204" pitchFamily="34" charset="0"/>
                <a:cs typeface="Arial" panose="020B0604020202020204" pitchFamily="34" charset="0"/>
              </a:rPr>
              <a:t>частым изменениям подвергается организм  </a:t>
            </a:r>
            <a:r>
              <a:rPr lang="ru-RU" sz="2400" dirty="0" smtClean="0">
                <a:latin typeface="Arial" panose="020B0604020202020204" pitchFamily="34" charset="0"/>
                <a:cs typeface="Arial" panose="020B0604020202020204" pitchFamily="34" charset="0"/>
              </a:rPr>
              <a:t>людей, чей род деятельности предполагает длительное время работы за компьютером или чрезмерно увлекающихся компьютерными играми</a:t>
            </a:r>
            <a:endParaRPr lang="ru-RU" sz="2400" dirty="0">
              <a:latin typeface="Arial" panose="020B0604020202020204" pitchFamily="34" charset="0"/>
              <a:cs typeface="Arial" panose="020B0604020202020204" pitchFamily="34" charset="0"/>
            </a:endParaRPr>
          </a:p>
          <a:p>
            <a:endParaRPr lang="ru-RU" dirty="0"/>
          </a:p>
          <a:p>
            <a:endParaRPr lang="ru-RU" dirty="0"/>
          </a:p>
          <a:p>
            <a:endParaRPr lang="ru-RU" dirty="0"/>
          </a:p>
        </p:txBody>
      </p:sp>
    </p:spTree>
    <p:extLst>
      <p:ext uri="{BB962C8B-B14F-4D97-AF65-F5344CB8AC3E}">
        <p14:creationId xmlns:p14="http://schemas.microsoft.com/office/powerpoint/2010/main" xmlns="" val="30165491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69889" y="872456"/>
            <a:ext cx="5777255" cy="3029638"/>
          </a:xfrm>
          <a:ln>
            <a:noFill/>
          </a:ln>
        </p:spPr>
        <p:txBody>
          <a:bodyPr/>
          <a:lstStyle/>
          <a:p>
            <a:pPr algn="l"/>
            <a:r>
              <a:rPr lang="ru-RU" sz="1200" dirty="0" smtClean="0">
                <a:solidFill>
                  <a:schemeClr val="tx1"/>
                </a:solidFill>
              </a:rPr>
              <a:t>    </a:t>
            </a:r>
            <a:r>
              <a:rPr lang="ru-RU" sz="1200" b="0" dirty="0" smtClean="0">
                <a:solidFill>
                  <a:schemeClr val="tx1"/>
                </a:solidFill>
                <a:latin typeface="Arial" panose="020B0604020202020204" pitchFamily="34" charset="0"/>
                <a:cs typeface="Arial" panose="020B0604020202020204" pitchFamily="34" charset="0"/>
              </a:rPr>
              <a:t>Человек </a:t>
            </a:r>
            <a:r>
              <a:rPr lang="ru-RU" sz="1200" b="0" dirty="0">
                <a:solidFill>
                  <a:schemeClr val="tx1"/>
                </a:solidFill>
                <a:latin typeface="Arial" panose="020B0604020202020204" pitchFamily="34" charset="0"/>
                <a:cs typeface="Arial" panose="020B0604020202020204" pitchFamily="34" charset="0"/>
              </a:rPr>
              <a:t>различает окружающие его предметы по форме. Интерес к форме какого-либо предмета может быть продиктован жизненной необходимостью, а может быть вызван красотой формы. Форма, в основе построения которой лежат сочетание симметрии и золотого сечения, способствует наилучшему зрительному восприятию и появлению ощущения красоты и гармонии. Целое всегда состоит из частей, части разной величины находятся в определенном отношении друг к другу и к целому. Принцип золотого сечения – высшее проявление структурного и функционального совершенства целого и его частей в искусстве, науке, технике и природе</a:t>
            </a:r>
            <a:r>
              <a:rPr lang="ru-RU" sz="1200" b="0" dirty="0" smtClean="0">
                <a:solidFill>
                  <a:schemeClr val="tx1"/>
                </a:solidFill>
                <a:latin typeface="Arial" panose="020B0604020202020204" pitchFamily="34" charset="0"/>
                <a:cs typeface="Arial" panose="020B0604020202020204" pitchFamily="34" charset="0"/>
              </a:rPr>
              <a:t>.</a:t>
            </a:r>
          </a:p>
          <a:p>
            <a:pPr algn="l"/>
            <a:r>
              <a:rPr lang="ru-RU" sz="1200" b="0" dirty="0">
                <a:solidFill>
                  <a:schemeClr val="tx1"/>
                </a:solidFill>
                <a:latin typeface="Arial" panose="020B0604020202020204" pitchFamily="34" charset="0"/>
                <a:cs typeface="Arial" panose="020B0604020202020204" pitchFamily="34" charset="0"/>
              </a:rPr>
              <a:t> </a:t>
            </a:r>
            <a:r>
              <a:rPr lang="ru-RU" sz="1200" b="0" dirty="0" smtClean="0">
                <a:solidFill>
                  <a:schemeClr val="tx1"/>
                </a:solidFill>
                <a:latin typeface="Arial" panose="020B0604020202020204" pitchFamily="34" charset="0"/>
                <a:cs typeface="Arial" panose="020B0604020202020204" pitchFamily="34" charset="0"/>
              </a:rPr>
              <a:t>     </a:t>
            </a:r>
            <a:r>
              <a:rPr lang="ru-RU" sz="1200" b="0" dirty="0">
                <a:solidFill>
                  <a:schemeClr val="tx1"/>
                </a:solidFill>
                <a:latin typeface="Arial" panose="020B0604020202020204" pitchFamily="34" charset="0"/>
                <a:cs typeface="Arial" panose="020B0604020202020204" pitchFamily="34" charset="0"/>
              </a:rPr>
              <a:t>Еще в эпоху Возрождения художники открыли, что любая картина имеет определенные точки, невольно приковывающие наше внимание, так называемые зрительные центры. При этом абсолютно неважно, какой формат имеет картина - горизонтальный или вертикальный. Таких точек всего четыре, и расположены они на расстоянии 3/8 и 5/8 от соответствующих краев плоскости.</a:t>
            </a:r>
          </a:p>
        </p:txBody>
      </p:sp>
      <p:pic>
        <p:nvPicPr>
          <p:cNvPr id="7" name="Объект 6"/>
          <p:cNvPicPr>
            <a:picLocks noGrp="1" noChangeAspect="1"/>
          </p:cNvPicPr>
          <p:nvPr>
            <p:ph sz="half" idx="2"/>
          </p:nvPr>
        </p:nvPicPr>
        <p:blipFill>
          <a:blip r:embed="rId2"/>
          <a:stretch>
            <a:fillRect/>
          </a:stretch>
        </p:blipFill>
        <p:spPr>
          <a:xfrm>
            <a:off x="6751796" y="994214"/>
            <a:ext cx="3375184" cy="2812653"/>
          </a:xfrm>
        </p:spPr>
      </p:pic>
      <p:sp>
        <p:nvSpPr>
          <p:cNvPr id="2" name="Заголовок 1"/>
          <p:cNvSpPr>
            <a:spLocks noGrp="1"/>
          </p:cNvSpPr>
          <p:nvPr>
            <p:ph type="title"/>
          </p:nvPr>
        </p:nvSpPr>
        <p:spPr>
          <a:xfrm>
            <a:off x="1943100" y="159103"/>
            <a:ext cx="7579228" cy="713352"/>
          </a:xfrm>
          <a:effectLst/>
        </p:spPr>
        <p:txBody>
          <a:bodyPr>
            <a:normAutofit fontScale="90000"/>
          </a:bodyPr>
          <a:lstStyle/>
          <a:p>
            <a:pPr marL="0" indent="0">
              <a:buNone/>
            </a:pPr>
            <a:r>
              <a:rPr lang="ru-RU" sz="4400" b="1" dirty="0" smtClean="0">
                <a:solidFill>
                  <a:schemeClr val="accent2">
                    <a:lumMod val="50000"/>
                  </a:schemeClr>
                </a:solidFill>
              </a:rPr>
              <a:t>Понятие «</a:t>
            </a:r>
            <a:r>
              <a:rPr lang="ru-RU" sz="4400" b="1" dirty="0">
                <a:solidFill>
                  <a:schemeClr val="accent2">
                    <a:lumMod val="50000"/>
                  </a:schemeClr>
                </a:solidFill>
              </a:rPr>
              <a:t>Золотого сечения</a:t>
            </a:r>
            <a:r>
              <a:rPr lang="ru-RU" b="1" dirty="0">
                <a:solidFill>
                  <a:schemeClr val="accent2">
                    <a:lumMod val="50000"/>
                  </a:schemeClr>
                </a:solidFill>
              </a:rPr>
              <a:t>»</a:t>
            </a:r>
            <a:endParaRPr lang="ru-RU" dirty="0">
              <a:solidFill>
                <a:schemeClr val="accent2">
                  <a:lumMod val="50000"/>
                </a:schemeClr>
              </a:solidFill>
            </a:endParaRPr>
          </a:p>
        </p:txBody>
      </p:sp>
      <p:sp>
        <p:nvSpPr>
          <p:cNvPr id="8" name="Прямоугольник 7"/>
          <p:cNvSpPr/>
          <p:nvPr/>
        </p:nvSpPr>
        <p:spPr>
          <a:xfrm>
            <a:off x="6751796" y="3806867"/>
            <a:ext cx="3375184" cy="1200329"/>
          </a:xfrm>
          <a:prstGeom prst="rect">
            <a:avLst/>
          </a:prstGeom>
        </p:spPr>
        <p:txBody>
          <a:bodyPr wrap="square">
            <a:spAutoFit/>
          </a:bodyPr>
          <a:lstStyle/>
          <a:p>
            <a:r>
              <a:rPr lang="ru-RU" sz="1200" dirty="0" smtClean="0"/>
              <a:t>    </a:t>
            </a:r>
            <a:r>
              <a:rPr lang="ru-RU" sz="1200" dirty="0" smtClean="0">
                <a:latin typeface="Arial" panose="020B0604020202020204" pitchFamily="34" charset="0"/>
                <a:cs typeface="Arial" panose="020B0604020202020204" pitchFamily="34" charset="0"/>
              </a:rPr>
              <a:t>Данное открытие </a:t>
            </a:r>
            <a:r>
              <a:rPr lang="ru-RU" sz="1200" dirty="0">
                <a:latin typeface="Arial" panose="020B0604020202020204" pitchFamily="34" charset="0"/>
                <a:cs typeface="Arial" panose="020B0604020202020204" pitchFamily="34" charset="0"/>
              </a:rPr>
              <a:t>у художников того времени получило название "золотое сечение" картины. Поэтому, для того чтобы привлечь внимание к главному элементу фотографии, необходимо </a:t>
            </a:r>
            <a:r>
              <a:rPr lang="ru-RU" sz="1200" dirty="0" smtClean="0">
                <a:latin typeface="Arial" panose="020B0604020202020204" pitchFamily="34" charset="0"/>
                <a:cs typeface="Arial" panose="020B0604020202020204" pitchFamily="34" charset="0"/>
              </a:rPr>
              <a:t>совместить </a:t>
            </a:r>
            <a:r>
              <a:rPr lang="ru-RU" sz="1200" dirty="0">
                <a:latin typeface="Arial" panose="020B0604020202020204" pitchFamily="34" charset="0"/>
                <a:cs typeface="Arial" panose="020B0604020202020204" pitchFamily="34" charset="0"/>
              </a:rPr>
              <a:t>этот элемент с одним из зрительных центров.</a:t>
            </a:r>
          </a:p>
        </p:txBody>
      </p:sp>
      <p:sp>
        <p:nvSpPr>
          <p:cNvPr id="9" name="Прямоугольник 8"/>
          <p:cNvSpPr/>
          <p:nvPr/>
        </p:nvSpPr>
        <p:spPr>
          <a:xfrm>
            <a:off x="369889" y="4621124"/>
            <a:ext cx="5653430" cy="1477328"/>
          </a:xfrm>
          <a:prstGeom prst="rect">
            <a:avLst/>
          </a:prstGeom>
        </p:spPr>
        <p:txBody>
          <a:bodyPr wrap="square">
            <a:spAutoFit/>
          </a:bodyPr>
          <a:lstStyle/>
          <a:p>
            <a:endParaRPr lang="ru-RU" dirty="0">
              <a:solidFill>
                <a:schemeClr val="accent6"/>
              </a:solidFill>
            </a:endParaRPr>
          </a:p>
          <a:p>
            <a:r>
              <a:rPr lang="ru-RU" sz="1200" dirty="0" smtClean="0">
                <a:solidFill>
                  <a:schemeClr val="accent6"/>
                </a:solidFill>
                <a:latin typeface="Arial" panose="020B0604020202020204" pitchFamily="34" charset="0"/>
                <a:cs typeface="Arial" panose="020B0604020202020204" pitchFamily="34" charset="0"/>
              </a:rPr>
              <a:t>    </a:t>
            </a:r>
            <a:r>
              <a:rPr lang="ru-RU" dirty="0" smtClean="0">
                <a:solidFill>
                  <a:schemeClr val="accent6"/>
                </a:solidFill>
                <a:latin typeface="Arial" panose="020B0604020202020204" pitchFamily="34" charset="0"/>
                <a:cs typeface="Arial" panose="020B0604020202020204" pitchFamily="34" charset="0"/>
              </a:rPr>
              <a:t>Золотое </a:t>
            </a:r>
            <a:r>
              <a:rPr lang="ru-RU" dirty="0">
                <a:solidFill>
                  <a:schemeClr val="accent6"/>
                </a:solidFill>
                <a:latin typeface="Arial" panose="020B0604020202020204" pitchFamily="34" charset="0"/>
                <a:cs typeface="Arial" panose="020B0604020202020204" pitchFamily="34" charset="0"/>
              </a:rPr>
              <a:t>сечение </a:t>
            </a:r>
            <a:r>
              <a:rPr lang="ru-RU" sz="1200" dirty="0">
                <a:latin typeface="Arial" panose="020B0604020202020204" pitchFamily="34" charset="0"/>
                <a:cs typeface="Arial" panose="020B0604020202020204" pitchFamily="34" charset="0"/>
              </a:rPr>
              <a:t>– это такое пропорциональное деление отрезка на неравные части, при котором весь отрезок так относится к большей части, как сама большая часть относится к меньшей; или другими словами, меньший отрезок так относится к большему, как больший ко всему</a:t>
            </a:r>
          </a:p>
          <a:p>
            <a:pPr algn="ctr"/>
            <a:r>
              <a:rPr lang="ru-RU" dirty="0">
                <a:solidFill>
                  <a:schemeClr val="accent6"/>
                </a:solidFill>
                <a:latin typeface="Arial" panose="020B0604020202020204" pitchFamily="34" charset="0"/>
                <a:cs typeface="Arial" panose="020B0604020202020204" pitchFamily="34" charset="0"/>
              </a:rPr>
              <a:t>a : b= b : c или с : b= b : </a:t>
            </a:r>
            <a:r>
              <a:rPr lang="ru-RU" dirty="0" smtClean="0">
                <a:solidFill>
                  <a:schemeClr val="accent6"/>
                </a:solidFill>
                <a:latin typeface="Arial" panose="020B0604020202020204" pitchFamily="34" charset="0"/>
                <a:cs typeface="Arial" panose="020B0604020202020204" pitchFamily="34" charset="0"/>
              </a:rPr>
              <a:t>а</a:t>
            </a:r>
            <a:endParaRPr lang="ru-RU" dirty="0">
              <a:solidFill>
                <a:schemeClr val="accent6"/>
              </a:solidFill>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3"/>
          <a:stretch>
            <a:fillRect/>
          </a:stretch>
        </p:blipFill>
        <p:spPr>
          <a:xfrm>
            <a:off x="1571941" y="4040246"/>
            <a:ext cx="3248025" cy="742950"/>
          </a:xfrm>
          <a:prstGeom prst="rect">
            <a:avLst/>
          </a:prstGeom>
        </p:spPr>
      </p:pic>
      <p:sp>
        <p:nvSpPr>
          <p:cNvPr id="14" name="TextBox 13"/>
          <p:cNvSpPr txBox="1"/>
          <p:nvPr/>
        </p:nvSpPr>
        <p:spPr>
          <a:xfrm>
            <a:off x="369889" y="6478928"/>
            <a:ext cx="1377300" cy="338554"/>
          </a:xfrm>
          <a:prstGeom prst="rect">
            <a:avLst/>
          </a:prstGeom>
          <a:noFill/>
        </p:spPr>
        <p:txBody>
          <a:bodyPr wrap="none" rtlCol="0">
            <a:spAutoFit/>
          </a:bodyPr>
          <a:lstStyle/>
          <a:p>
            <a:r>
              <a:rPr lang="ru-RU" sz="800" dirty="0" smtClean="0"/>
              <a:t>-------------------------------</a:t>
            </a:r>
          </a:p>
          <a:p>
            <a:r>
              <a:rPr lang="en-US" sz="800" dirty="0">
                <a:hlinkClick r:id="rId4"/>
              </a:rPr>
              <a:t>http://n-t.ru/tp/iz/zs</a:t>
            </a:r>
            <a:endParaRPr lang="ru-RU" sz="800" dirty="0"/>
          </a:p>
        </p:txBody>
      </p:sp>
    </p:spTree>
    <p:extLst>
      <p:ext uri="{BB962C8B-B14F-4D97-AF65-F5344CB8AC3E}">
        <p14:creationId xmlns:p14="http://schemas.microsoft.com/office/powerpoint/2010/main" xmlns="" val="12740939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
              <a:schemeClr val="bg2">
                <a:tint val="98000"/>
                <a:shade val="90000"/>
                <a:satMod val="160000"/>
                <a:lumMod val="100000"/>
              </a:schemeClr>
            </a:gs>
            <a:gs pos="57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Текст 3"/>
              <p:cNvSpPr>
                <a:spLocks noGrp="1"/>
              </p:cNvSpPr>
              <p:nvPr>
                <p:ph type="body" sz="half" idx="2"/>
              </p:nvPr>
            </p:nvSpPr>
            <p:spPr>
              <a:xfrm>
                <a:off x="370703" y="4188942"/>
                <a:ext cx="7512908" cy="2097812"/>
              </a:xfrm>
            </p:spPr>
            <p:txBody>
              <a:bodyPr>
                <a:noAutofit/>
              </a:bodyPr>
              <a:lstStyle/>
              <a:p>
                <a:r>
                  <a:rPr lang="ru-RU" sz="1200" dirty="0" smtClean="0">
                    <a:latin typeface="Arial" panose="020B0604020202020204" pitchFamily="34" charset="0"/>
                    <a:cs typeface="Arial" panose="020B0604020202020204" pitchFamily="34" charset="0"/>
                  </a:rPr>
                  <a:t>Теперь рассмотрим пентаграмму на рис. 2. Соединим в ней точки К и F. Выше уже отмечалось, что пятиугольник KLFPM - правильный, т. е. угол KLF = 108°. Тогда угол1 равен углу 2, равен 36°. Но угол Е тоже равен 36°. Из того что L1 = LE, следует, что ЕС параллельна KF, а тогда ∆</a:t>
                </a:r>
                <a:r>
                  <a:rPr lang="en-US" sz="1200" dirty="0" smtClean="0">
                    <a:latin typeface="Arial" panose="020B0604020202020204" pitchFamily="34" charset="0"/>
                    <a:cs typeface="Arial" panose="020B0604020202020204" pitchFamily="34" charset="0"/>
                  </a:rPr>
                  <a:t>EPB</a:t>
                </a:r>
                <a:r>
                  <a:rPr lang="ru-RU" sz="120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KFB</a:t>
                </a:r>
                <a:r>
                  <a:rPr lang="ru-RU" sz="1200" dirty="0" smtClean="0">
                    <a:latin typeface="Arial" panose="020B0604020202020204" pitchFamily="34" charset="0"/>
                    <a:cs typeface="Arial" panose="020B0604020202020204" pitchFamily="34" charset="0"/>
                  </a:rPr>
                  <a:t>,</a:t>
                </a:r>
              </a:p>
              <a:p>
                <a:r>
                  <a:rPr lang="ru-RU" sz="1200" dirty="0" smtClean="0">
                    <a:latin typeface="Arial" panose="020B0604020202020204" pitchFamily="34" charset="0"/>
                    <a:cs typeface="Arial" panose="020B0604020202020204" pitchFamily="34" charset="0"/>
                  </a:rPr>
                  <a:t> EB:KB = PB:FB.    </a:t>
                </a:r>
              </a:p>
              <a:p>
                <a:r>
                  <a:rPr lang="ru-RU" sz="1200" dirty="0" smtClean="0">
                    <a:latin typeface="Arial" panose="020B0604020202020204" pitchFamily="34" charset="0"/>
                    <a:cs typeface="Arial" panose="020B0604020202020204" pitchFamily="34" charset="0"/>
                  </a:rPr>
                  <a:t>Обозначим ЕВ = a и KB = х, перепишем пропорцию иначе:</a:t>
                </a:r>
              </a:p>
              <a:p>
                <a:r>
                  <a:rPr lang="ru-RU" sz="1200" dirty="0" smtClean="0">
                    <a:latin typeface="Arial" panose="020B0604020202020204" pitchFamily="34" charset="0"/>
                    <a:cs typeface="Arial" panose="020B0604020202020204" pitchFamily="34" charset="0"/>
                  </a:rPr>
                  <a:t> а : х = х : (а — х),</a:t>
                </a:r>
              </a:p>
              <a:p>
                <a:r>
                  <a:rPr lang="ru-RU" sz="1200" dirty="0" smtClean="0">
                    <a:latin typeface="Arial" panose="020B0604020202020204" pitchFamily="34" charset="0"/>
                    <a:cs typeface="Arial" panose="020B0604020202020204" pitchFamily="34" charset="0"/>
                  </a:rPr>
                  <a:t>или </a:t>
                </a:r>
                <a14:m>
                  <m:oMath xmlns:m="http://schemas.openxmlformats.org/officeDocument/2006/math">
                    <m:sSup>
                      <m:sSupPr>
                        <m:ctrlPr>
                          <a:rPr lang="ru-RU" sz="1200" i="1" smtClean="0">
                            <a:latin typeface="Cambria Math"/>
                          </a:rPr>
                        </m:ctrlPr>
                      </m:sSupPr>
                      <m:e>
                        <m:r>
                          <a:rPr lang="ru-RU" sz="1200" b="0" i="1" smtClean="0">
                            <a:latin typeface="Cambria Math"/>
                          </a:rPr>
                          <m:t>х</m:t>
                        </m:r>
                      </m:e>
                      <m:sup>
                        <m:r>
                          <a:rPr lang="ru-RU" sz="1200" b="0" i="1" smtClean="0">
                            <a:latin typeface="Cambria Math"/>
                          </a:rPr>
                          <m:t>2</m:t>
                        </m:r>
                      </m:sup>
                    </m:sSup>
                  </m:oMath>
                </a14:m>
                <a:r>
                  <a:rPr lang="ru-RU" sz="1200" dirty="0" smtClean="0">
                    <a:latin typeface="Arial" panose="020B0604020202020204" pitchFamily="34" charset="0"/>
                    <a:cs typeface="Arial" panose="020B0604020202020204" pitchFamily="34" charset="0"/>
                  </a:rPr>
                  <a:t>+ах-</a:t>
                </a:r>
                <a14:m>
                  <m:oMath xmlns:m="http://schemas.openxmlformats.org/officeDocument/2006/math">
                    <m:sSup>
                      <m:sSupPr>
                        <m:ctrlPr>
                          <a:rPr lang="ru-RU" sz="1200" i="1" dirty="0" smtClean="0">
                            <a:latin typeface="Cambria Math"/>
                          </a:rPr>
                        </m:ctrlPr>
                      </m:sSupPr>
                      <m:e>
                        <m:r>
                          <a:rPr lang="ru-RU" sz="1200" b="0" i="1" dirty="0" smtClean="0">
                            <a:latin typeface="Cambria Math"/>
                          </a:rPr>
                          <m:t>а</m:t>
                        </m:r>
                      </m:e>
                      <m:sup>
                        <m:r>
                          <a:rPr lang="ru-RU" sz="1200" b="0" i="1" dirty="0" smtClean="0">
                            <a:latin typeface="Cambria Math"/>
                          </a:rPr>
                          <m:t>2</m:t>
                        </m:r>
                      </m:sup>
                    </m:sSup>
                  </m:oMath>
                </a14:m>
                <a:r>
                  <a:rPr lang="ru-RU" sz="1200" dirty="0" smtClean="0">
                    <a:latin typeface="Arial" panose="020B0604020202020204" pitchFamily="34" charset="0"/>
                    <a:cs typeface="Arial" panose="020B0604020202020204" pitchFamily="34" charset="0"/>
                  </a:rPr>
                  <a:t>= 0. Мы получили то же самое уравнение, решением которого является</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Ф</a:t>
                </a:r>
                <a:r>
                  <a:rPr lang="ru-RU" sz="1200" dirty="0">
                    <a:latin typeface="Arial" panose="020B0604020202020204" pitchFamily="34" charset="0"/>
                    <a:cs typeface="Arial" panose="020B0604020202020204" pitchFamily="34" charset="0"/>
                  </a:rPr>
                  <a:t>=(√5+1)/</a:t>
                </a:r>
                <a:r>
                  <a:rPr lang="ru-RU" sz="1200" dirty="0" smtClean="0">
                    <a:latin typeface="Arial" panose="020B0604020202020204" pitchFamily="34" charset="0"/>
                    <a:cs typeface="Arial" panose="020B0604020202020204" pitchFamily="34" charset="0"/>
                  </a:rPr>
                  <a:t>2≈</a:t>
                </a:r>
                <a:r>
                  <a:rPr lang="en-US" sz="1200" dirty="0" smtClean="0">
                    <a:latin typeface="Arial" panose="020B0604020202020204" pitchFamily="34" charset="0"/>
                    <a:cs typeface="Arial" panose="020B0604020202020204" pitchFamily="34" charset="0"/>
                  </a:rPr>
                  <a:t>1,6180339887…</a:t>
                </a:r>
                <a:r>
                  <a:rPr lang="ru-RU" sz="1200" dirty="0" smtClean="0">
                    <a:latin typeface="Arial" panose="020B0604020202020204" pitchFamily="34" charset="0"/>
                    <a:cs typeface="Arial" panose="020B0604020202020204" pitchFamily="34" charset="0"/>
                  </a:rPr>
                  <a:t>  </a:t>
                </a:r>
              </a:p>
              <a:p>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Значит, </a:t>
                </a:r>
                <a:r>
                  <a:rPr lang="ru-RU" sz="1200" dirty="0">
                    <a:latin typeface="Arial" panose="020B0604020202020204" pitchFamily="34" charset="0"/>
                    <a:cs typeface="Arial" panose="020B0604020202020204" pitchFamily="34" charset="0"/>
                  </a:rPr>
                  <a:t>КВ : ЕВ </a:t>
                </a:r>
                <a:r>
                  <a:rPr lang="ru-RU" sz="1200" dirty="0" smtClean="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Ф</a:t>
                </a:r>
                <a:endParaRPr lang="ru-RU" sz="1200" dirty="0" smtClean="0">
                  <a:latin typeface="Arial" panose="020B0604020202020204" pitchFamily="34" charset="0"/>
                  <a:cs typeface="Arial" panose="020B0604020202020204" pitchFamily="34" charset="0"/>
                </a:endParaRPr>
              </a:p>
              <a:p>
                <a:endParaRPr lang="ru-RU" sz="800" dirty="0">
                  <a:latin typeface="Arial" panose="020B0604020202020204" pitchFamily="34" charset="0"/>
                  <a:cs typeface="Arial" panose="020B0604020202020204" pitchFamily="34" charset="0"/>
                </a:endParaRPr>
              </a:p>
            </p:txBody>
          </p:sp>
        </mc:Choice>
        <mc:Fallback>
          <p:sp>
            <p:nvSpPr>
              <p:cNvPr id="4" name="Текст 3"/>
              <p:cNvSpPr>
                <a:spLocks noGrp="1" noRot="1" noChangeAspect="1" noMove="1" noResize="1" noEditPoints="1" noAdjustHandles="1" noChangeArrowheads="1" noChangeShapeType="1" noTextEdit="1"/>
              </p:cNvSpPr>
              <p:nvPr>
                <p:ph type="body" sz="half" idx="2"/>
              </p:nvPr>
            </p:nvSpPr>
            <p:spPr>
              <a:xfrm>
                <a:off x="370703" y="4188942"/>
                <a:ext cx="7512908" cy="2097812"/>
              </a:xfrm>
              <a:blipFill rotWithShape="1">
                <a:blip r:embed="rId2"/>
                <a:stretch>
                  <a:fillRect l="-81" t="-291" b="-2907"/>
                </a:stretch>
              </a:blipFill>
            </p:spPr>
            <p:txBody>
              <a:bodyPr/>
              <a:lstStyle/>
              <a:p>
                <a:r>
                  <a:rPr lang="ru-RU">
                    <a:noFill/>
                  </a:rPr>
                  <a:t> </a:t>
                </a:r>
              </a:p>
            </p:txBody>
          </p:sp>
        </mc:Fallback>
      </mc:AlternateContent>
      <p:pic>
        <p:nvPicPr>
          <p:cNvPr id="5" name="Рисунок 4"/>
          <p:cNvPicPr>
            <a:picLocks noChangeAspect="1"/>
          </p:cNvPicPr>
          <p:nvPr/>
        </p:nvPicPr>
        <p:blipFill>
          <a:blip r:embed="rId3"/>
          <a:stretch>
            <a:fillRect/>
          </a:stretch>
        </p:blipFill>
        <p:spPr>
          <a:xfrm>
            <a:off x="9057995" y="313341"/>
            <a:ext cx="2017714" cy="1659922"/>
          </a:xfrm>
          <a:prstGeom prst="rect">
            <a:avLst/>
          </a:prstGeom>
        </p:spPr>
      </p:pic>
      <p:sp>
        <p:nvSpPr>
          <p:cNvPr id="6" name="Прямоугольник 5"/>
          <p:cNvSpPr/>
          <p:nvPr/>
        </p:nvSpPr>
        <p:spPr>
          <a:xfrm>
            <a:off x="251670" y="2508421"/>
            <a:ext cx="8459843" cy="1569660"/>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  Пифагор </a:t>
            </a:r>
            <a:r>
              <a:rPr lang="ru-RU" sz="1200" dirty="0">
                <a:latin typeface="Arial" panose="020B0604020202020204" pitchFamily="34" charset="0"/>
                <a:cs typeface="Arial" panose="020B0604020202020204" pitchFamily="34" charset="0"/>
              </a:rPr>
              <a:t>был первым, кто решил изучить этот символ как геометрическую фигуру. По мнению древнего ученого, это совершенный знак. Поэтому Пифагор сделал его тайным символом своей школы, имеющей философско-математическое направление. Благодаря этому знаку пифагорейцы могли узнать друг друга. Они ценили его уникальное свойство, которое выражается в том, что символ легко изобразить одним росчерком пера, ни разу не оторвав руку от бумаги и не зацепляя уже нарисованных линий.</a:t>
            </a:r>
          </a:p>
          <a:p>
            <a:r>
              <a:rPr lang="ru-RU" sz="1200" dirty="0" smtClean="0">
                <a:latin typeface="Arial" panose="020B0604020202020204" pitchFamily="34" charset="0"/>
                <a:cs typeface="Arial" panose="020B0604020202020204" pitchFamily="34" charset="0"/>
              </a:rPr>
              <a:t>      Интересно</a:t>
            </a:r>
            <a:r>
              <a:rPr lang="ru-RU" sz="1200" dirty="0">
                <a:latin typeface="Arial" panose="020B0604020202020204" pitchFamily="34" charset="0"/>
                <a:cs typeface="Arial" panose="020B0604020202020204" pitchFamily="34" charset="0"/>
              </a:rPr>
              <a:t>, что стороны пентаграммы, пересекаясь, образуют снова правильный пятиугольник, в котором пересечение диагоналей дает нам новую пентаграмму, а в пересечении её сторон мы снова видим правильный пятиугольник, открывающий возможность построения новой пентаграммы. И так </a:t>
            </a:r>
            <a:r>
              <a:rPr lang="ru-RU" sz="1200" dirty="0" smtClean="0">
                <a:latin typeface="Arial" panose="020B0604020202020204" pitchFamily="34" charset="0"/>
                <a:cs typeface="Arial" panose="020B0604020202020204" pitchFamily="34" charset="0"/>
              </a:rPr>
              <a:t>далее, до бесконечности.</a:t>
            </a:r>
            <a:endParaRPr lang="ru-RU" sz="1200"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4"/>
          <a:stretch>
            <a:fillRect/>
          </a:stretch>
        </p:blipFill>
        <p:spPr>
          <a:xfrm>
            <a:off x="9063855" y="2066227"/>
            <a:ext cx="2011854" cy="2011854"/>
          </a:xfrm>
          <a:prstGeom prst="rect">
            <a:avLst/>
          </a:prstGeom>
        </p:spPr>
      </p:pic>
      <p:sp>
        <p:nvSpPr>
          <p:cNvPr id="8" name="Прямоугольник 7"/>
          <p:cNvSpPr/>
          <p:nvPr/>
        </p:nvSpPr>
        <p:spPr>
          <a:xfrm>
            <a:off x="251669" y="901931"/>
            <a:ext cx="8150926" cy="1969770"/>
          </a:xfrm>
          <a:prstGeom prst="rect">
            <a:avLst/>
          </a:prstGeom>
        </p:spPr>
        <p:txBody>
          <a:bodyPr wrap="square">
            <a:spAutoFit/>
          </a:bodyPr>
          <a:lstStyle/>
          <a:p>
            <a:r>
              <a:rPr lang="ru-RU" sz="1200" dirty="0" smtClean="0">
                <a:latin typeface="Arial" panose="020B0604020202020204" pitchFamily="34" charset="0"/>
                <a:cs typeface="Arial" panose="020B0604020202020204" pitchFamily="34" charset="0"/>
              </a:rPr>
              <a:t>     Принято </a:t>
            </a:r>
            <a:r>
              <a:rPr lang="ru-RU" sz="1200" dirty="0">
                <a:latin typeface="Arial" panose="020B0604020202020204" pitchFamily="34" charset="0"/>
                <a:cs typeface="Arial" panose="020B0604020202020204" pitchFamily="34" charset="0"/>
              </a:rPr>
              <a:t>считать, что понятие о золотом делении ввел в научный </a:t>
            </a:r>
            <a:r>
              <a:rPr lang="ru-RU" sz="1200" dirty="0" smtClean="0">
                <a:latin typeface="Arial" panose="020B0604020202020204" pitchFamily="34" charset="0"/>
                <a:cs typeface="Arial" panose="020B0604020202020204" pitchFamily="34" charset="0"/>
              </a:rPr>
              <a:t>обиход Пифагор</a:t>
            </a:r>
            <a:r>
              <a:rPr lang="ru-RU" sz="1200" dirty="0">
                <a:latin typeface="Arial" panose="020B0604020202020204" pitchFamily="34" charset="0"/>
                <a:cs typeface="Arial" panose="020B0604020202020204" pitchFamily="34" charset="0"/>
              </a:rPr>
              <a:t>, древнегреческий философ и математик (VI в. до н.э.). Есть предположение, что Пифагор свое знание золотого деления позаимствовал у египтян и вавилонян. И действительно, пропорции пирамиды Хеопса, храмов, барельефов, предметов быта и украшений из гробницы Тутанхамона свидетельствуют, что египетские мастера пользовались соотношениями золотого деления при их создании</a:t>
            </a:r>
            <a:r>
              <a:rPr lang="ru-RU" sz="1200" dirty="0" smtClean="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endParaRPr lang="ru-RU" sz="1200" dirty="0" smtClean="0">
              <a:latin typeface="Arial" panose="020B0604020202020204" pitchFamily="34" charset="0"/>
              <a:cs typeface="Arial" panose="020B0604020202020204" pitchFamily="34" charset="0"/>
            </a:endParaRPr>
          </a:p>
          <a:p>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     Золотое </a:t>
            </a:r>
            <a:r>
              <a:rPr lang="ru-RU" sz="1200" dirty="0">
                <a:latin typeface="Arial" panose="020B0604020202020204" pitchFamily="34" charset="0"/>
                <a:cs typeface="Arial" panose="020B0604020202020204" pitchFamily="34" charset="0"/>
              </a:rPr>
              <a:t>сечение есть одно из основных геометрических свойств </a:t>
            </a:r>
            <a:r>
              <a:rPr lang="ru-RU" sz="1200" dirty="0" smtClean="0">
                <a:latin typeface="Arial" panose="020B0604020202020204" pitchFamily="34" charset="0"/>
                <a:cs typeface="Arial" panose="020B0604020202020204" pitchFamily="34" charset="0"/>
              </a:rPr>
              <a:t>пентаграммы. Трудно </a:t>
            </a:r>
            <a:r>
              <a:rPr lang="ru-RU" sz="1200" dirty="0">
                <a:latin typeface="Arial" panose="020B0604020202020204" pitchFamily="34" charset="0"/>
                <a:cs typeface="Arial" panose="020B0604020202020204" pitchFamily="34" charset="0"/>
              </a:rPr>
              <a:t>найти объект, в котором бы эта пропорция проявилась бы более наглядно. Логично поэтому предположить, что именно пятиконечная звезда “подсказала” древним наблюдателям золотую пропорцию. (Рис. </a:t>
            </a:r>
            <a:r>
              <a:rPr lang="ru-RU" sz="1200" dirty="0" smtClean="0">
                <a:latin typeface="Arial" panose="020B0604020202020204" pitchFamily="34" charset="0"/>
                <a:cs typeface="Arial" panose="020B0604020202020204" pitchFamily="34" charset="0"/>
              </a:rPr>
              <a:t>1)</a:t>
            </a:r>
            <a:endParaRPr lang="ru-RU" sz="1200" dirty="0">
              <a:latin typeface="Arial" panose="020B0604020202020204" pitchFamily="34" charset="0"/>
              <a:cs typeface="Arial" panose="020B0604020202020204" pitchFamily="34" charset="0"/>
            </a:endParaRPr>
          </a:p>
          <a:p>
            <a:endParaRPr lang="ru-RU" sz="1200" dirty="0"/>
          </a:p>
          <a:p>
            <a:endParaRPr lang="ru-RU" sz="1200" dirty="0"/>
          </a:p>
        </p:txBody>
      </p:sp>
      <p:pic>
        <p:nvPicPr>
          <p:cNvPr id="15" name="Рисунок 14"/>
          <p:cNvPicPr>
            <a:picLocks noChangeAspect="1"/>
          </p:cNvPicPr>
          <p:nvPr/>
        </p:nvPicPr>
        <p:blipFill>
          <a:blip r:embed="rId5"/>
          <a:stretch>
            <a:fillRect/>
          </a:stretch>
        </p:blipFill>
        <p:spPr>
          <a:xfrm>
            <a:off x="9118384" y="4385858"/>
            <a:ext cx="2011854" cy="1881675"/>
          </a:xfrm>
          <a:prstGeom prst="rect">
            <a:avLst/>
          </a:prstGeom>
        </p:spPr>
      </p:pic>
      <p:sp>
        <p:nvSpPr>
          <p:cNvPr id="3" name="TextBox 2"/>
          <p:cNvSpPr txBox="1"/>
          <p:nvPr/>
        </p:nvSpPr>
        <p:spPr>
          <a:xfrm>
            <a:off x="9723373" y="4078081"/>
            <a:ext cx="692818" cy="307777"/>
          </a:xfrm>
          <a:prstGeom prst="rect">
            <a:avLst/>
          </a:prstGeom>
          <a:noFill/>
        </p:spPr>
        <p:txBody>
          <a:bodyPr wrap="none" rtlCol="0">
            <a:spAutoFit/>
          </a:bodyPr>
          <a:lstStyle/>
          <a:p>
            <a:r>
              <a:rPr lang="ru-RU" sz="1400" dirty="0" smtClean="0"/>
              <a:t>Рис. 1</a:t>
            </a:r>
            <a:endParaRPr lang="ru-RU" sz="1400" dirty="0"/>
          </a:p>
        </p:txBody>
      </p:sp>
      <p:sp>
        <p:nvSpPr>
          <p:cNvPr id="9" name="Прямоугольник 8"/>
          <p:cNvSpPr/>
          <p:nvPr/>
        </p:nvSpPr>
        <p:spPr>
          <a:xfrm>
            <a:off x="9723373" y="6286753"/>
            <a:ext cx="692818" cy="307777"/>
          </a:xfrm>
          <a:prstGeom prst="rect">
            <a:avLst/>
          </a:prstGeom>
        </p:spPr>
        <p:txBody>
          <a:bodyPr wrap="none">
            <a:spAutoFit/>
          </a:bodyPr>
          <a:lstStyle/>
          <a:p>
            <a:r>
              <a:rPr lang="ru-RU" sz="1400" dirty="0"/>
              <a:t>Рис. 2</a:t>
            </a:r>
          </a:p>
        </p:txBody>
      </p:sp>
      <p:sp>
        <p:nvSpPr>
          <p:cNvPr id="16" name="Заголовок 1"/>
          <p:cNvSpPr>
            <a:spLocks noGrp="1"/>
          </p:cNvSpPr>
          <p:nvPr>
            <p:ph type="title"/>
          </p:nvPr>
        </p:nvSpPr>
        <p:spPr>
          <a:xfrm>
            <a:off x="447675" y="-52945"/>
            <a:ext cx="9419945" cy="713352"/>
          </a:xfrm>
          <a:effectLst>
            <a:reflection blurRad="6350" stA="50000" endA="300" endPos="38500" dist="50800" dir="5400000" sy="-100000" algn="bl" rotWithShape="0"/>
          </a:effectLst>
        </p:spPr>
        <p:txBody>
          <a:bodyPr>
            <a:normAutofit fontScale="90000"/>
          </a:bodyPr>
          <a:lstStyle/>
          <a:p>
            <a:pPr marL="0" indent="0">
              <a:buNone/>
            </a:pPr>
            <a:r>
              <a:rPr lang="ru-RU" sz="4400" b="1" dirty="0" smtClean="0">
                <a:solidFill>
                  <a:schemeClr val="accent2">
                    <a:lumMod val="50000"/>
                  </a:schemeClr>
                </a:solidFill>
                <a:effectLst>
                  <a:reflection stA="88000" endPos="65000" dist="50800" dir="5400000" sy="-100000" algn="bl" rotWithShape="0"/>
                </a:effectLst>
              </a:rPr>
              <a:t>История «Золотого сечения</a:t>
            </a:r>
            <a:r>
              <a:rPr lang="ru-RU" b="1" dirty="0" smtClean="0">
                <a:solidFill>
                  <a:schemeClr val="accent2">
                    <a:lumMod val="50000"/>
                  </a:schemeClr>
                </a:solidFill>
                <a:effectLst>
                  <a:reflection stA="88000" endPos="65000" dist="50800" dir="5400000" sy="-100000" algn="bl" rotWithShape="0"/>
                </a:effectLst>
              </a:rPr>
              <a:t>»</a:t>
            </a:r>
            <a:endParaRPr lang="ru-RU" dirty="0">
              <a:solidFill>
                <a:schemeClr val="accent2">
                  <a:lumMod val="50000"/>
                </a:schemeClr>
              </a:solidFill>
              <a:effectLst>
                <a:reflection stA="88000" endPos="65000" dist="50800" dir="5400000" sy="-100000" algn="bl" rotWithShape="0"/>
              </a:effectLst>
            </a:endParaRPr>
          </a:p>
        </p:txBody>
      </p:sp>
      <p:sp>
        <p:nvSpPr>
          <p:cNvPr id="14" name="TextBox 13"/>
          <p:cNvSpPr txBox="1"/>
          <p:nvPr/>
        </p:nvSpPr>
        <p:spPr>
          <a:xfrm>
            <a:off x="370703" y="6242447"/>
            <a:ext cx="7846197" cy="461665"/>
          </a:xfrm>
          <a:prstGeom prst="rect">
            <a:avLst/>
          </a:prstGeom>
          <a:noFill/>
        </p:spPr>
        <p:txBody>
          <a:bodyPr wrap="square" rtlCol="0">
            <a:spAutoFit/>
          </a:bodyPr>
          <a:lstStyle/>
          <a:p>
            <a:r>
              <a:rPr lang="ru-RU" sz="800" dirty="0" smtClean="0">
                <a:latin typeface="Arial" panose="020B0604020202020204" pitchFamily="34" charset="0"/>
                <a:cs typeface="Arial" panose="020B0604020202020204" pitchFamily="34" charset="0"/>
              </a:rPr>
              <a:t>------------------------------------------------------------------------------------------------------------------------------------------------------------------------------------------</a:t>
            </a:r>
            <a:endParaRPr lang="ru-RU"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hlinkClick r:id="rId6"/>
              </a:rPr>
              <a:t>http://mirznanii.com/a/277703/zadachi-a-vvesti-ponyatie-zolotoe-sechenie-nemnogo-ob-istorii-algebraicheskoe-nakhozhdenie-zolotogo-</a:t>
            </a:r>
            <a:endParaRPr lang="ru-RU" sz="800" dirty="0">
              <a:latin typeface="Arial" panose="020B0604020202020204" pitchFamily="34" charset="0"/>
              <a:cs typeface="Arial" panose="020B0604020202020204" pitchFamily="34" charset="0"/>
            </a:endParaRPr>
          </a:p>
          <a:p>
            <a:r>
              <a:rPr lang="en-US" sz="800" dirty="0">
                <a:hlinkClick r:id="rId7"/>
              </a:rPr>
              <a:t>http://iso.khspu.ru/resource/StudentsWork/Zolotoe%20cechenie/p10aa1.html</a:t>
            </a:r>
            <a:endParaRPr lang="ru-RU" sz="800" dirty="0"/>
          </a:p>
        </p:txBody>
      </p:sp>
    </p:spTree>
    <p:extLst>
      <p:ext uri="{BB962C8B-B14F-4D97-AF65-F5344CB8AC3E}">
        <p14:creationId xmlns:p14="http://schemas.microsoft.com/office/powerpoint/2010/main" xmlns="" val="2884244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070798" y="4603954"/>
            <a:ext cx="6096001" cy="1638300"/>
          </a:xfrm>
          <a:effectLst/>
        </p:spPr>
        <p:txBody>
          <a:bodyPr>
            <a:normAutofit fontScale="92500"/>
          </a:bodyPr>
          <a:lstStyle/>
          <a:p>
            <a:pPr marL="45720" indent="0">
              <a:buNone/>
            </a:pPr>
            <a:r>
              <a:rPr lang="ru-RU" sz="1300" dirty="0" smtClean="0">
                <a:latin typeface="Arial" panose="020B0604020202020204" pitchFamily="34" charset="0"/>
                <a:cs typeface="Arial" panose="020B0604020202020204" pitchFamily="34" charset="0"/>
              </a:rPr>
              <a:t>Раскрывая данную пропорцию в качестве универсального отношения, выражающего и в природе и в искусстве совершенство красоты, он называет ее «божественной» и склонен рассматривать ее как «орудие мышления», «эстетический канон», «как принцип мира и природы». Эта книга является одним из первых математических сочинений, в котором христианская доктрина о Боге как творце Вселенной получает научное обоснование. </a:t>
            </a:r>
            <a:r>
              <a:rPr lang="ru-RU" sz="1300" smtClean="0">
                <a:latin typeface="Arial" panose="020B0604020202020204" pitchFamily="34" charset="0"/>
                <a:cs typeface="Arial" panose="020B0604020202020204" pitchFamily="34" charset="0"/>
              </a:rPr>
              <a:t>Пачоли</a:t>
            </a:r>
            <a:r>
              <a:rPr lang="ru-RU" sz="1300" dirty="0" smtClean="0">
                <a:latin typeface="Arial" panose="020B0604020202020204" pitchFamily="34" charset="0"/>
                <a:cs typeface="Arial" panose="020B0604020202020204" pitchFamily="34" charset="0"/>
              </a:rPr>
              <a:t> называет золотое сечение «божественным» и выделяет ряд свойств золотой пропорции, которые, по его мнению, присущи самому Богу.</a:t>
            </a:r>
          </a:p>
          <a:p>
            <a:endParaRPr lang="ru-RU" dirty="0"/>
          </a:p>
        </p:txBody>
      </p:sp>
      <p:pic>
        <p:nvPicPr>
          <p:cNvPr id="4" name="Рисунок 3"/>
          <p:cNvPicPr/>
          <p:nvPr/>
        </p:nvPicPr>
        <p:blipFill>
          <a:blip r:embed="rId2"/>
          <a:stretch>
            <a:fillRect/>
          </a:stretch>
        </p:blipFill>
        <p:spPr>
          <a:xfrm>
            <a:off x="463399" y="1118609"/>
            <a:ext cx="3155299" cy="2365932"/>
          </a:xfrm>
          <a:prstGeom prst="rect">
            <a:avLst/>
          </a:prstGeom>
        </p:spPr>
      </p:pic>
      <p:pic>
        <p:nvPicPr>
          <p:cNvPr id="5" name="Рисунок 4"/>
          <p:cNvPicPr>
            <a:picLocks noChangeAspect="1"/>
          </p:cNvPicPr>
          <p:nvPr/>
        </p:nvPicPr>
        <p:blipFill>
          <a:blip r:embed="rId3"/>
          <a:stretch>
            <a:fillRect/>
          </a:stretch>
        </p:blipFill>
        <p:spPr>
          <a:xfrm>
            <a:off x="6145207" y="1118609"/>
            <a:ext cx="3947182" cy="2365932"/>
          </a:xfrm>
          <a:prstGeom prst="rect">
            <a:avLst/>
          </a:prstGeom>
        </p:spPr>
      </p:pic>
      <p:sp>
        <p:nvSpPr>
          <p:cNvPr id="8" name="TextBox 7"/>
          <p:cNvSpPr txBox="1"/>
          <p:nvPr/>
        </p:nvSpPr>
        <p:spPr>
          <a:xfrm>
            <a:off x="5097212" y="447675"/>
            <a:ext cx="184731" cy="369332"/>
          </a:xfrm>
          <a:prstGeom prst="rect">
            <a:avLst/>
          </a:prstGeom>
          <a:noFill/>
        </p:spPr>
        <p:txBody>
          <a:bodyPr wrap="none" rtlCol="0">
            <a:spAutoFit/>
          </a:bodyPr>
          <a:lstStyle/>
          <a:p>
            <a:endParaRPr lang="ru-RU" dirty="0"/>
          </a:p>
        </p:txBody>
      </p:sp>
      <p:sp>
        <p:nvSpPr>
          <p:cNvPr id="10" name="Заголовок 1"/>
          <p:cNvSpPr>
            <a:spLocks noGrp="1"/>
          </p:cNvSpPr>
          <p:nvPr>
            <p:ph type="title"/>
          </p:nvPr>
        </p:nvSpPr>
        <p:spPr>
          <a:xfrm>
            <a:off x="85707" y="0"/>
            <a:ext cx="11273088" cy="1474146"/>
          </a:xfrm>
          <a:effectLst/>
        </p:spPr>
        <p:txBody>
          <a:bodyPr>
            <a:normAutofit/>
          </a:bodyPr>
          <a:lstStyle/>
          <a:p>
            <a:pPr marL="0" indent="0">
              <a:buNone/>
            </a:pPr>
            <a:r>
              <a:rPr lang="ru-RU" sz="4400" dirty="0" smtClean="0">
                <a:solidFill>
                  <a:schemeClr val="accent2">
                    <a:lumMod val="50000"/>
                  </a:schemeClr>
                </a:solidFill>
                <a:latin typeface="Arial" panose="020B0604020202020204" pitchFamily="34" charset="0"/>
                <a:cs typeface="Arial" panose="020B0604020202020204" pitchFamily="34" charset="0"/>
              </a:rPr>
              <a:t>Божественная </a:t>
            </a:r>
            <a:r>
              <a:rPr lang="ru-RU" sz="4400" dirty="0">
                <a:solidFill>
                  <a:schemeClr val="accent2">
                    <a:lumMod val="50000"/>
                  </a:schemeClr>
                </a:solidFill>
                <a:latin typeface="Arial" panose="020B0604020202020204" pitchFamily="34" charset="0"/>
                <a:cs typeface="Arial" panose="020B0604020202020204" pitchFamily="34" charset="0"/>
              </a:rPr>
              <a:t>пропорция </a:t>
            </a:r>
            <a:r>
              <a:rPr lang="ru-RU" sz="4400" dirty="0" smtClean="0">
                <a:solidFill>
                  <a:schemeClr val="accent2">
                    <a:lumMod val="50000"/>
                  </a:schemeClr>
                </a:solidFill>
                <a:latin typeface="Arial" panose="020B0604020202020204" pitchFamily="34" charset="0"/>
                <a:cs typeface="Arial" panose="020B0604020202020204" pitchFamily="34" charset="0"/>
              </a:rPr>
              <a:t>Луки </a:t>
            </a:r>
            <a:r>
              <a:rPr lang="ru-RU" sz="4400" dirty="0" err="1" smtClean="0">
                <a:solidFill>
                  <a:schemeClr val="accent2">
                    <a:lumMod val="50000"/>
                  </a:schemeClr>
                </a:solidFill>
                <a:latin typeface="Arial" panose="020B0604020202020204" pitchFamily="34" charset="0"/>
                <a:cs typeface="Arial" panose="020B0604020202020204" pitchFamily="34" charset="0"/>
              </a:rPr>
              <a:t>Пачоли</a:t>
            </a:r>
            <a:r>
              <a:rPr lang="ru-RU" sz="4800" dirty="0">
                <a:solidFill>
                  <a:schemeClr val="accent2">
                    <a:lumMod val="50000"/>
                  </a:schemeClr>
                </a:solidFill>
                <a:latin typeface="Arial" panose="020B0604020202020204" pitchFamily="34" charset="0"/>
                <a:cs typeface="Arial" panose="020B0604020202020204" pitchFamily="34" charset="0"/>
              </a:rPr>
              <a:t/>
            </a:r>
            <a:br>
              <a:rPr lang="ru-RU" sz="4800" dirty="0">
                <a:solidFill>
                  <a:schemeClr val="accent2">
                    <a:lumMod val="50000"/>
                  </a:schemeClr>
                </a:solidFill>
                <a:latin typeface="Arial" panose="020B0604020202020204" pitchFamily="34" charset="0"/>
                <a:cs typeface="Arial" panose="020B0604020202020204" pitchFamily="34" charset="0"/>
              </a:rPr>
            </a:br>
            <a:endParaRPr lang="ru-RU" dirty="0">
              <a:solidFill>
                <a:schemeClr val="accent2">
                  <a:lumMod val="50000"/>
                </a:schemeClr>
              </a:solidFill>
            </a:endParaRPr>
          </a:p>
        </p:txBody>
      </p:sp>
      <p:sp>
        <p:nvSpPr>
          <p:cNvPr id="11" name="Прямоугольник 10"/>
          <p:cNvSpPr/>
          <p:nvPr/>
        </p:nvSpPr>
        <p:spPr>
          <a:xfrm>
            <a:off x="463399" y="3541321"/>
            <a:ext cx="3155299" cy="2123658"/>
          </a:xfrm>
          <a:prstGeom prst="rect">
            <a:avLst/>
          </a:prstGeom>
        </p:spPr>
        <p:txBody>
          <a:bodyPr wrap="square">
            <a:spAutoFit/>
          </a:bodyPr>
          <a:lstStyle/>
          <a:p>
            <a:pPr marL="45720" indent="0">
              <a:buNone/>
            </a:pPr>
            <a:r>
              <a:rPr lang="ru-RU" sz="1200" dirty="0" smtClean="0">
                <a:latin typeface="Arial" panose="020B0604020202020204" pitchFamily="34" charset="0"/>
                <a:cs typeface="Arial" panose="020B0604020202020204" pitchFamily="34" charset="0"/>
              </a:rPr>
              <a:t>В эпоху Возрождения огромный вклад в развитие «Теории Золотого Сечения» внес знаменитый итальянский математик </a:t>
            </a:r>
            <a:r>
              <a:rPr lang="ru-RU" sz="1200" dirty="0">
                <a:latin typeface="Arial" panose="020B0604020202020204" pitchFamily="34" charset="0"/>
                <a:cs typeface="Arial" panose="020B0604020202020204" pitchFamily="34" charset="0"/>
              </a:rPr>
              <a:t>и </a:t>
            </a:r>
            <a:r>
              <a:rPr lang="ru-RU" sz="1200" dirty="0" smtClean="0">
                <a:latin typeface="Arial" panose="020B0604020202020204" pitchFamily="34" charset="0"/>
                <a:cs typeface="Arial" panose="020B0604020202020204" pitchFamily="34" charset="0"/>
              </a:rPr>
              <a:t>ученый </a:t>
            </a:r>
            <a:r>
              <a:rPr lang="ru-RU" sz="1200" dirty="0">
                <a:latin typeface="Arial" panose="020B0604020202020204" pitchFamily="34" charset="0"/>
                <a:cs typeface="Arial" panose="020B0604020202020204" pitchFamily="34" charset="0"/>
              </a:rPr>
              <a:t>монах Лука </a:t>
            </a:r>
            <a:r>
              <a:rPr lang="ru-RU" sz="1200" dirty="0" err="1" smtClean="0">
                <a:latin typeface="Arial" panose="020B0604020202020204" pitchFamily="34" charset="0"/>
                <a:cs typeface="Arial" panose="020B0604020202020204" pitchFamily="34" charset="0"/>
              </a:rPr>
              <a:t>Пачоли</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(1445-1517), друг и советник Леонардо да Винчи. Лука </a:t>
            </a:r>
            <a:r>
              <a:rPr lang="ru-RU" sz="1200" dirty="0" err="1" smtClean="0">
                <a:latin typeface="Arial" panose="020B0604020202020204" pitchFamily="34" charset="0"/>
                <a:cs typeface="Arial" panose="020B0604020202020204" pitchFamily="34" charset="0"/>
              </a:rPr>
              <a:t>Пачоли</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пишет первое в истории науки математическое сочинение о Золотой Пропорции, названное им «</a:t>
            </a:r>
            <a:r>
              <a:rPr lang="ru-RU" sz="1200" dirty="0" err="1">
                <a:latin typeface="Arial" panose="020B0604020202020204" pitchFamily="34" charset="0"/>
                <a:cs typeface="Arial" panose="020B0604020202020204" pitchFamily="34" charset="0"/>
              </a:rPr>
              <a:t>De</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Divina</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Proportione</a:t>
            </a:r>
            <a:r>
              <a:rPr lang="ru-RU" sz="1200" dirty="0">
                <a:latin typeface="Arial" panose="020B0604020202020204" pitchFamily="34" charset="0"/>
                <a:cs typeface="Arial" panose="020B0604020202020204" pitchFamily="34" charset="0"/>
              </a:rPr>
              <a:t>» («О Божественной Пропорции») и опубликованное в 1509 г. </a:t>
            </a:r>
          </a:p>
        </p:txBody>
      </p:sp>
      <p:sp>
        <p:nvSpPr>
          <p:cNvPr id="12" name="Прямоугольник 11"/>
          <p:cNvSpPr/>
          <p:nvPr/>
        </p:nvSpPr>
        <p:spPr>
          <a:xfrm>
            <a:off x="5070798" y="3129004"/>
            <a:ext cx="6096000" cy="1384995"/>
          </a:xfrm>
          <a:prstGeom prst="rect">
            <a:avLst/>
          </a:prstGeom>
        </p:spPr>
        <p:txBody>
          <a:bodyPr>
            <a:spAutoFit/>
          </a:bodyPr>
          <a:lstStyle/>
          <a:p>
            <a:pPr marL="45720" indent="0">
              <a:buNone/>
            </a:pPr>
            <a:r>
              <a:rPr lang="ru-RU" sz="1200" dirty="0">
                <a:latin typeface="Arial" panose="020B0604020202020204" pitchFamily="34" charset="0"/>
                <a:cs typeface="Arial" panose="020B0604020202020204" pitchFamily="34" charset="0"/>
              </a:rPr>
              <a:t>Книга состоит из трех частей: в первой части излагаются свойства золотого сечения, вторая часть посвящена правильным многогранникам, третья – приложениям золотого сечения в архитектуре. В этой книге </a:t>
            </a:r>
            <a:r>
              <a:rPr lang="ru-RU" sz="1200" dirty="0" err="1" smtClean="0">
                <a:latin typeface="Arial" panose="020B0604020202020204" pitchFamily="34" charset="0"/>
                <a:cs typeface="Arial" panose="020B0604020202020204" pitchFamily="34" charset="0"/>
              </a:rPr>
              <a:t>Пачоли</a:t>
            </a:r>
            <a:r>
              <a:rPr lang="ru-RU" sz="1200" dirty="0">
                <a:latin typeface="Arial" panose="020B0604020202020204" pitchFamily="34" charset="0"/>
                <a:cs typeface="Arial" panose="020B0604020202020204" pitchFamily="34" charset="0"/>
              </a:rPr>
              <a:t>, апеллируя к «Государству», «Законам», «</a:t>
            </a:r>
            <a:r>
              <a:rPr lang="ru-RU" sz="1200" dirty="0" err="1">
                <a:latin typeface="Arial" panose="020B0604020202020204" pitchFamily="34" charset="0"/>
                <a:cs typeface="Arial" panose="020B0604020202020204" pitchFamily="34" charset="0"/>
              </a:rPr>
              <a:t>Тимею</a:t>
            </a:r>
            <a:r>
              <a:rPr lang="ru-RU" sz="1200" dirty="0">
                <a:latin typeface="Arial" panose="020B0604020202020204" pitchFamily="34" charset="0"/>
                <a:cs typeface="Arial" panose="020B0604020202020204" pitchFamily="34" charset="0"/>
              </a:rPr>
              <a:t>» Платона, последовательно выводит 12 (!) различных свойств золотого сечения. Характеризуя эти свойства, </a:t>
            </a:r>
            <a:r>
              <a:rPr lang="ru-RU" sz="1200" dirty="0" err="1" smtClean="0">
                <a:latin typeface="Arial" panose="020B0604020202020204" pitchFamily="34" charset="0"/>
                <a:cs typeface="Arial" panose="020B0604020202020204" pitchFamily="34" charset="0"/>
              </a:rPr>
              <a:t>Пачоли</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пользуется весьма сильными эпитетами: «исключительное», «превосходнейшее», «замечательное», «почти сверхъестественное» и т.п. </a:t>
            </a:r>
          </a:p>
        </p:txBody>
      </p:sp>
      <p:sp>
        <p:nvSpPr>
          <p:cNvPr id="13" name="TextBox 12"/>
          <p:cNvSpPr txBox="1"/>
          <p:nvPr/>
        </p:nvSpPr>
        <p:spPr>
          <a:xfrm>
            <a:off x="0" y="6426200"/>
            <a:ext cx="4801314" cy="338554"/>
          </a:xfrm>
          <a:prstGeom prst="rect">
            <a:avLst/>
          </a:prstGeom>
          <a:noFill/>
        </p:spPr>
        <p:txBody>
          <a:bodyPr wrap="none" rtlCol="0">
            <a:spAutoFit/>
          </a:bodyPr>
          <a:lstStyle/>
          <a:p>
            <a:r>
              <a:rPr lang="ru-RU" sz="800" dirty="0" smtClean="0"/>
              <a:t>------------------------------------------------------------------------------------------------------------------------</a:t>
            </a:r>
          </a:p>
          <a:p>
            <a:r>
              <a:rPr lang="en-US" sz="800" dirty="0" smtClean="0">
                <a:hlinkClick r:id="rId4"/>
              </a:rPr>
              <a:t>http</a:t>
            </a:r>
            <a:r>
              <a:rPr lang="en-US" sz="800" dirty="0">
                <a:hlinkClick r:id="rId4"/>
              </a:rPr>
              <a:t>://whoy.ru/blog/43305061412/Zolotoe-sechenie#42367751466</a:t>
            </a:r>
            <a:endParaRPr lang="ru-RU" sz="800" dirty="0"/>
          </a:p>
        </p:txBody>
      </p:sp>
    </p:spTree>
    <p:extLst>
      <p:ext uri="{BB962C8B-B14F-4D97-AF65-F5344CB8AC3E}">
        <p14:creationId xmlns:p14="http://schemas.microsoft.com/office/powerpoint/2010/main" xmlns="" val="25691871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075" y="369332"/>
            <a:ext cx="6096000" cy="5816977"/>
          </a:xfrm>
          <a:prstGeom prst="rect">
            <a:avLst/>
          </a:prstGeom>
        </p:spPr>
        <p:txBody>
          <a:bodyPr>
            <a:spAutoFit/>
          </a:bodyPr>
          <a:lstStyle/>
          <a:p>
            <a:r>
              <a:rPr lang="ru-RU" sz="1200" dirty="0"/>
              <a:t>С историей золотого сечения косвенным образом связано имя итальянского математика монаха Леонардо из Пизы, более известного под именем Фибоначчи (сын </a:t>
            </a:r>
            <a:r>
              <a:rPr lang="ru-RU" sz="1200" dirty="0" err="1"/>
              <a:t>Боначчи</a:t>
            </a:r>
            <a:r>
              <a:rPr lang="ru-RU" sz="1200" dirty="0"/>
              <a:t>). Он много путешествовал по Востоку, познакомил Европу с индийскими (арабскими) цифрами.</a:t>
            </a:r>
          </a:p>
          <a:p>
            <a:r>
              <a:rPr lang="ru-RU" sz="1200" dirty="0"/>
              <a:t>В 1202 г вышел в свет его математический труд «Книга об абаке» (счетной доске), в котором были собраны все известные на то время задачи. Одна из задач гласила «Сколько пар кроликов в один год от одной пары родится». Размышляя на эту тему, Фибоначчи выстроил такой ряд цифр:</a:t>
            </a:r>
          </a:p>
          <a:p>
            <a:endParaRPr lang="ru-RU" sz="1200" dirty="0"/>
          </a:p>
          <a:p>
            <a:r>
              <a:rPr lang="ru-RU" sz="1200" dirty="0"/>
              <a:t>Месяцы 0 1 2 3 4 5 6 7 8 9 10 11 12 … и т.д.</a:t>
            </a:r>
          </a:p>
          <a:p>
            <a:r>
              <a:rPr lang="ru-RU" sz="1200" dirty="0"/>
              <a:t>Пары кроликов 0 1 1 2 3 5 8 13 21 34 55 89 144 … и т.д.</a:t>
            </a:r>
          </a:p>
          <a:p>
            <a:r>
              <a:rPr lang="ru-RU" sz="1200" dirty="0"/>
              <a:t>Ряд чисел 0, 1, 1, 2, 3, 5, 8, 13, 21, 34, 55, … и т.д.</a:t>
            </a:r>
          </a:p>
          <a:p>
            <a:endParaRPr lang="ru-RU" sz="1200" dirty="0"/>
          </a:p>
          <a:p>
            <a:r>
              <a:rPr lang="ru-RU" sz="1200" dirty="0"/>
              <a:t>Набор этих чисел известен как ряд Фибоначчи. Особенность последовательности чисел состоит в том, что каждый ее член, начиная с третьего, равен сумме двух предыдущих 2 + 3 = 5; 3 + 5 = 8; 5 + 8 = 13, 8 + 13 = 21; 13 + 21 = 34 и т.д., а отношение смежных чисел ряда приближается к отношению золотого деления. Так, 21 : 34 = 0,617, а 34 : 55 = 0,618. Это отношение обозначается символом Ф.</a:t>
            </a:r>
          </a:p>
          <a:p>
            <a:r>
              <a:rPr lang="ru-RU" sz="1200" dirty="0"/>
              <a:t>Последовательность Фибоначчи —  это числовой ряд, в котором каждый последующий член представляет собой сумму двух предыдущих:</a:t>
            </a:r>
          </a:p>
          <a:p>
            <a:r>
              <a:rPr lang="ru-RU" sz="1200" dirty="0"/>
              <a:t>0, 1, 1, 2, 3, 5, 8, 13, 21, 34, 55, 89, 144 и т.д.</a:t>
            </a:r>
          </a:p>
          <a:p>
            <a:r>
              <a:rPr lang="ru-RU" sz="1200" dirty="0"/>
              <a:t>каждое последующее число в числовом ряду приблизительно в 1.618 раз больше предыдущего, а каждое предыдущее составляет приблизительно 0.618 от следующего.</a:t>
            </a:r>
          </a:p>
          <a:p>
            <a:r>
              <a:rPr lang="ru-RU" sz="1200" dirty="0"/>
              <a:t>Отношение через одно число составляет 0.382, а обратное ему число = 2.618. За исключением нескольких первых чисел последовательности.</a:t>
            </a:r>
          </a:p>
          <a:p>
            <a:r>
              <a:rPr lang="ru-RU" sz="1200" dirty="0"/>
              <a:t>Только это отношение – 0,618 : 0,382 – дает непрерывное деление отрезка прямой в золотой пропорции, увеличение его или уменьшение до бесконечности, когда меньший отрезок так относится к большему, как больший ко всему.</a:t>
            </a:r>
          </a:p>
        </p:txBody>
      </p:sp>
      <p:sp>
        <p:nvSpPr>
          <p:cNvPr id="3" name="TextBox 2"/>
          <p:cNvSpPr txBox="1"/>
          <p:nvPr/>
        </p:nvSpPr>
        <p:spPr>
          <a:xfrm>
            <a:off x="4051882" y="0"/>
            <a:ext cx="2414444" cy="369332"/>
          </a:xfrm>
          <a:prstGeom prst="rect">
            <a:avLst/>
          </a:prstGeom>
          <a:noFill/>
        </p:spPr>
        <p:txBody>
          <a:bodyPr wrap="none" rtlCol="0">
            <a:spAutoFit/>
          </a:bodyPr>
          <a:lstStyle/>
          <a:p>
            <a:r>
              <a:rPr lang="ru-RU" dirty="0"/>
              <a:t>Цифры Фибоначчи</a:t>
            </a:r>
          </a:p>
        </p:txBody>
      </p:sp>
      <p:pic>
        <p:nvPicPr>
          <p:cNvPr id="4" name="Рисунок 3"/>
          <p:cNvPicPr>
            <a:picLocks noChangeAspect="1"/>
          </p:cNvPicPr>
          <p:nvPr/>
        </p:nvPicPr>
        <p:blipFill>
          <a:blip r:embed="rId2"/>
          <a:stretch>
            <a:fillRect/>
          </a:stretch>
        </p:blipFill>
        <p:spPr>
          <a:xfrm>
            <a:off x="7477399" y="109274"/>
            <a:ext cx="2369434" cy="2709644"/>
          </a:xfrm>
          <a:prstGeom prst="rect">
            <a:avLst/>
          </a:prstGeom>
        </p:spPr>
      </p:pic>
      <p:pic>
        <p:nvPicPr>
          <p:cNvPr id="5" name="Рисунок 4"/>
          <p:cNvPicPr>
            <a:picLocks noChangeAspect="1"/>
          </p:cNvPicPr>
          <p:nvPr/>
        </p:nvPicPr>
        <p:blipFill>
          <a:blip r:embed="rId3"/>
          <a:stretch>
            <a:fillRect/>
          </a:stretch>
        </p:blipFill>
        <p:spPr>
          <a:xfrm>
            <a:off x="6995241" y="3277820"/>
            <a:ext cx="3333750" cy="2914650"/>
          </a:xfrm>
          <a:prstGeom prst="rect">
            <a:avLst/>
          </a:prstGeom>
        </p:spPr>
      </p:pic>
      <p:sp>
        <p:nvSpPr>
          <p:cNvPr id="6" name="TextBox 5"/>
          <p:cNvSpPr txBox="1"/>
          <p:nvPr/>
        </p:nvSpPr>
        <p:spPr>
          <a:xfrm>
            <a:off x="7286579" y="2818918"/>
            <a:ext cx="2751074" cy="369332"/>
          </a:xfrm>
          <a:prstGeom prst="rect">
            <a:avLst/>
          </a:prstGeom>
          <a:noFill/>
        </p:spPr>
        <p:txBody>
          <a:bodyPr wrap="none" rtlCol="0">
            <a:spAutoFit/>
          </a:bodyPr>
          <a:lstStyle/>
          <a:p>
            <a:r>
              <a:rPr lang="ru-RU" dirty="0"/>
              <a:t>Леонардо Фибоначчи</a:t>
            </a:r>
          </a:p>
        </p:txBody>
      </p:sp>
      <p:sp>
        <p:nvSpPr>
          <p:cNvPr id="9" name="TextBox 8"/>
          <p:cNvSpPr txBox="1"/>
          <p:nvPr/>
        </p:nvSpPr>
        <p:spPr>
          <a:xfrm>
            <a:off x="95075" y="6386364"/>
            <a:ext cx="7609776" cy="338554"/>
          </a:xfrm>
          <a:prstGeom prst="rect">
            <a:avLst/>
          </a:prstGeom>
          <a:noFill/>
        </p:spPr>
        <p:txBody>
          <a:bodyPr wrap="none" rtlCol="0">
            <a:spAutoFit/>
          </a:bodyPr>
          <a:lstStyle/>
          <a:p>
            <a:r>
              <a:rPr lang="ru-RU" sz="800" dirty="0" smtClean="0"/>
              <a:t>--------------------------------------------------------------------------------------------------------------------------------------------------------------------------------------------------</a:t>
            </a:r>
          </a:p>
          <a:p>
            <a:r>
              <a:rPr lang="en-US" sz="800" dirty="0" smtClean="0">
                <a:hlinkClick r:id="rId4"/>
              </a:rPr>
              <a:t>https</a:t>
            </a:r>
            <a:r>
              <a:rPr lang="en-US" sz="800" dirty="0">
                <a:hlinkClick r:id="rId4"/>
              </a:rPr>
              <a:t>://ru.wikipedia.org/wiki/%D0%A7%D0%B8%D1%81%D0%BB%D0%B0_%D0%A4%D0%B8%D0%B1%D0%BE%D0%BD%D0%B0%D1%87%D1%87%D0%B8</a:t>
            </a:r>
            <a:endParaRPr lang="ru-RU" sz="800" dirty="0"/>
          </a:p>
        </p:txBody>
      </p:sp>
    </p:spTree>
    <p:extLst>
      <p:ext uri="{BB962C8B-B14F-4D97-AF65-F5344CB8AC3E}">
        <p14:creationId xmlns:p14="http://schemas.microsoft.com/office/powerpoint/2010/main" xmlns="" val="10945624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67292" y="2988287"/>
            <a:ext cx="9820276" cy="1985865"/>
          </a:xfrm>
          <a:prstGeom prst="rect">
            <a:avLst/>
          </a:prstGeom>
        </p:spPr>
        <p:txBody>
          <a:bodyPr wrap="square" numCol="1">
            <a:spAutoFit/>
          </a:bodyPr>
          <a:lstStyle/>
          <a:p>
            <a:pPr indent="226695" algn="just">
              <a:lnSpc>
                <a:spcPct val="115000"/>
              </a:lnSpc>
            </a:pPr>
            <a:r>
              <a:rPr lang="ru-RU" sz="1200" dirty="0" smtClean="0">
                <a:latin typeface="Arial" panose="020B0604020202020204" pitchFamily="34" charset="0"/>
                <a:ea typeface="Times New Roman" panose="02020603050405020304" pitchFamily="18" charset="0"/>
                <a:cs typeface="Arial" panose="020B0604020202020204" pitchFamily="34" charset="0"/>
              </a:rPr>
              <a:t>Эти </a:t>
            </a:r>
            <a:r>
              <a:rPr lang="ru-RU" sz="1200" dirty="0">
                <a:latin typeface="Arial" panose="020B0604020202020204" pitchFamily="34" charset="0"/>
                <a:ea typeface="Times New Roman" panose="02020603050405020304" pitchFamily="18" charset="0"/>
                <a:cs typeface="Arial" panose="020B0604020202020204" pitchFamily="34" charset="0"/>
              </a:rPr>
              <a:t>изломы характеризуют различные фазы перестройки в развитии эмбриона. В возрасте 24 сутки происходит переход от клеточного развития к организменным механизмам регуляции; в возрасте примерно 100 суток заканчивается период перестройки и наступает фаза устойчивого развития организма эмбриона; на 200-е сутки завершается формирование всех органов ребенка и рождение ребенка после этого срока не исключает его дальнейшего нормального развития. </a:t>
            </a:r>
            <a:endParaRPr lang="ru-RU" sz="1200" dirty="0" smtClean="0">
              <a:latin typeface="Arial" panose="020B0604020202020204" pitchFamily="34" charset="0"/>
              <a:ea typeface="Times New Roman" panose="02020603050405020304" pitchFamily="18" charset="0"/>
              <a:cs typeface="Arial" panose="020B0604020202020204" pitchFamily="34" charset="0"/>
            </a:endParaRPr>
          </a:p>
          <a:p>
            <a:pPr indent="226695" algn="just">
              <a:lnSpc>
                <a:spcPct val="115000"/>
              </a:lnSpc>
            </a:pPr>
            <a:r>
              <a:rPr lang="ru-RU" sz="1200" dirty="0" smtClean="0">
                <a:latin typeface="Arial" panose="020B0604020202020204" pitchFamily="34" charset="0"/>
                <a:cs typeface="Arial" panose="020B0604020202020204" pitchFamily="34" charset="0"/>
              </a:rPr>
              <a:t>Рассмотрим</a:t>
            </a:r>
            <a:r>
              <a:rPr lang="ru-RU" sz="1200" dirty="0">
                <a:latin typeface="Arial" panose="020B0604020202020204" pitchFamily="34" charset="0"/>
                <a:cs typeface="Arial" panose="020B0604020202020204" pitchFamily="34" charset="0"/>
              </a:rPr>
              <a:t>, как можно выразить через золотую пропорцию все указанные критические точки в развитии эмбриона. Если число 266 (период эмбрионального развития ребенка) разделить на квадрат золотой пропорции, то получим число 101,6, которое соответствует критической точке 100 суток. Если число 101,6 разделить на куб золотой пропорции, то получим число 24, которое соответствует еще одной критической точке в развитии эмбриона (24 суток). Наконец, интервал 266 - 101,6 = 164,4, деленный золотой пропорцией, дает число 202,6, что соответствует третьей критической точке 200 суток. </a:t>
            </a:r>
            <a:endParaRPr lang="ru-RU" sz="1200" dirty="0">
              <a:latin typeface="Arial" panose="020B0604020202020204" pitchFamily="34" charset="0"/>
              <a:ea typeface="Calibri" panose="020F0502020204030204" pitchFamily="34" charset="0"/>
              <a:cs typeface="Arial" panose="020B0604020202020204" pitchFamily="34" charset="0"/>
            </a:endParaRPr>
          </a:p>
        </p:txBody>
      </p:sp>
      <p:sp>
        <p:nvSpPr>
          <p:cNvPr id="6" name="Прямоугольник 5"/>
          <p:cNvSpPr/>
          <p:nvPr/>
        </p:nvSpPr>
        <p:spPr>
          <a:xfrm>
            <a:off x="567292" y="1172405"/>
            <a:ext cx="9820275" cy="1384995"/>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Давно замечено, что жизнь человека протекает неравномерно. В ней четко прослеживается периодичность различных процессов, наличие переломных и кризисных моментов, качественных скачков. При этом периодичность жизненного процесса не может быть сведена к движению по кругу, когда мы все время возвращаемся к исходной точки, а скорее всего напоминает движение по спирали, когда как будто происходит также возвращение, но каждый раз на новом уровне.</a:t>
            </a:r>
          </a:p>
          <a:p>
            <a:r>
              <a:rPr lang="ru-RU" sz="1200" dirty="0" smtClean="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Фибоначчиева" закономерность прослеживается уже при эмбриональном развитии ребенка, которое завершается в нормальных условиях на 266-е сутки после оплодотворения яйцеклетки. График роста массы эмбриона в зависимости от возраста имеет несколько изломов, соответствующих </a:t>
            </a:r>
            <a:r>
              <a:rPr lang="ru-RU" sz="1200" dirty="0">
                <a:latin typeface="Arial" panose="020B0604020202020204" pitchFamily="34" charset="0"/>
                <a:ea typeface="Times New Roman" panose="02020603050405020304" pitchFamily="18" charset="0"/>
                <a:cs typeface="Arial" panose="020B0604020202020204" pitchFamily="34" charset="0"/>
              </a:rPr>
              <a:t>примерно 24, 100, 200 суткам. </a:t>
            </a:r>
            <a:endParaRPr lang="ru-RU" sz="12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7" name="Прямоугольник 6"/>
          <p:cNvSpPr/>
          <p:nvPr/>
        </p:nvSpPr>
        <p:spPr>
          <a:xfrm>
            <a:off x="2757774" y="171400"/>
            <a:ext cx="5439310" cy="461665"/>
          </a:xfrm>
          <a:prstGeom prst="rect">
            <a:avLst/>
          </a:prstGeom>
        </p:spPr>
        <p:txBody>
          <a:bodyPr wrap="none">
            <a:spAutoFit/>
          </a:bodyPr>
          <a:lstStyle/>
          <a:p>
            <a:r>
              <a:rPr lang="ru-RU" sz="2400" dirty="0"/>
              <a:t>"Фибоначчиева" закономерность </a:t>
            </a:r>
          </a:p>
        </p:txBody>
      </p:sp>
    </p:spTree>
    <p:extLst>
      <p:ext uri="{BB962C8B-B14F-4D97-AF65-F5344CB8AC3E}">
        <p14:creationId xmlns:p14="http://schemas.microsoft.com/office/powerpoint/2010/main" xmlns="" val="15781125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3055</TotalTime>
  <Words>2618</Words>
  <Application>Microsoft Office PowerPoint</Application>
  <PresentationFormat>Произвольный</PresentationFormat>
  <Paragraphs>151</Paragraphs>
  <Slides>19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19</vt:i4>
      </vt:variant>
    </vt:vector>
  </HeadingPairs>
  <TitlesOfParts>
    <vt:vector size="22" baseType="lpstr">
      <vt:lpstr>Воздушный поток</vt:lpstr>
      <vt:lpstr>Лист</vt:lpstr>
      <vt:lpstr>Уравнение</vt:lpstr>
      <vt:lpstr>Слайд 1</vt:lpstr>
      <vt:lpstr>Слайд 2</vt:lpstr>
      <vt:lpstr>Слайд 3</vt:lpstr>
      <vt:lpstr>ГИПОТЕЗА:</vt:lpstr>
      <vt:lpstr>Понятие «Золотого сечения»</vt:lpstr>
      <vt:lpstr>История «Золотого сечения»</vt:lpstr>
      <vt:lpstr>Божественная пропорция Луки Пачоли </vt:lpstr>
      <vt:lpstr>Слайд 8</vt:lpstr>
      <vt:lpstr>Слайд 9</vt:lpstr>
      <vt:lpstr>Слайд 10</vt:lpstr>
      <vt:lpstr>Актуальность выбранной  мной темы:</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Никита Севалкин</dc:creator>
  <cp:lastModifiedBy>Liana</cp:lastModifiedBy>
  <cp:revision>276</cp:revision>
  <dcterms:created xsi:type="dcterms:W3CDTF">2016-09-28T18:27:09Z</dcterms:created>
  <dcterms:modified xsi:type="dcterms:W3CDTF">2017-03-18T08:42:39Z</dcterms:modified>
</cp:coreProperties>
</file>