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26" r:id="rId2"/>
    <p:sldId id="333" r:id="rId3"/>
    <p:sldId id="257" r:id="rId4"/>
    <p:sldId id="300" r:id="rId5"/>
    <p:sldId id="302" r:id="rId6"/>
    <p:sldId id="303" r:id="rId7"/>
    <p:sldId id="339" r:id="rId8"/>
    <p:sldId id="335" r:id="rId9"/>
    <p:sldId id="327" r:id="rId10"/>
    <p:sldId id="259" r:id="rId11"/>
    <p:sldId id="304" r:id="rId12"/>
    <p:sldId id="305" r:id="rId13"/>
    <p:sldId id="307" r:id="rId14"/>
    <p:sldId id="308" r:id="rId15"/>
    <p:sldId id="340" r:id="rId16"/>
    <p:sldId id="336" r:id="rId17"/>
    <p:sldId id="328" r:id="rId18"/>
    <p:sldId id="311" r:id="rId19"/>
    <p:sldId id="312" r:id="rId20"/>
    <p:sldId id="313" r:id="rId21"/>
    <p:sldId id="337" r:id="rId22"/>
    <p:sldId id="341" r:id="rId23"/>
    <p:sldId id="314" r:id="rId24"/>
    <p:sldId id="329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42" r:id="rId36"/>
    <p:sldId id="330" r:id="rId37"/>
    <p:sldId id="334" r:id="rId38"/>
    <p:sldId id="332" r:id="rId39"/>
    <p:sldId id="338" r:id="rId40"/>
    <p:sldId id="32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  <a:srgbClr val="00B058"/>
    <a:srgbClr val="FF6699"/>
    <a:srgbClr val="EA609E"/>
    <a:srgbClr val="0099FF"/>
    <a:srgbClr val="37F0F5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9" autoAdjust="0"/>
    <p:restoredTop sz="92292" autoAdjust="0"/>
  </p:normalViewPr>
  <p:slideViewPr>
    <p:cSldViewPr>
      <p:cViewPr>
        <p:scale>
          <a:sx n="71" d="100"/>
          <a:sy n="71" d="100"/>
        </p:scale>
        <p:origin x="-14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2CFE-9E92-4D7D-A850-55B01FF4990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6D6B-C12E-4050-BE5B-7503B6D71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3334-6447-464B-9632-67FCD3E80FCF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DCAB-6316-431F-BF26-7F759388D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7F2A70A3-DCAC-4D62-8329-64E38CCC9911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\Desktop\&#1101;&#1082;&#1086;&#1083;&#1086;&#1075;&#1080;&#1095;&#1077;&#1089;&#1082;&#1080;&#1081;%20&#1091;&#1088;&#1086;&#1082;\&#1069;.%20&#1040;&#1088;&#1090;&#1077;&#1084;&#1100;&#1077;&#1074;%20&#1055;&#1088;&#1086;&#1097;&#1072;&#1085;&#1080;&#1077;%20&#1089;%20&#1056;&#1086;&#1089;&#1089;&#1080;&#1077;&#1081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niki-mira.com/zapovedniki_rossii/27-barguzinskiy-zapovednik.html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niki-mira.com/zapovedniki_rossii/227-baykalo-lenskiy-zapovednik.html" TargetMode="External"/><Relationship Id="rId7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gif"/><Relationship Id="rId7" Type="http://schemas.openxmlformats.org/officeDocument/2006/relationships/image" Target="../media/image25.jpeg"/><Relationship Id="rId2" Type="http://schemas.openxmlformats.org/officeDocument/2006/relationships/hyperlink" Target="http://www.zapovedniki-mira.com/zapovedniki_rossii/18-baykalskiy-gosudarstvennyy-zapovedni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3.gif"/><Relationship Id="rId4" Type="http://schemas.openxmlformats.org/officeDocument/2006/relationships/image" Target="../media/image22.jpe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gif"/><Relationship Id="rId7" Type="http://schemas.openxmlformats.org/officeDocument/2006/relationships/image" Target="../media/image30.gif"/><Relationship Id="rId2" Type="http://schemas.openxmlformats.org/officeDocument/2006/relationships/hyperlink" Target="http://www.zapovedniki-mira.com/zapovedniki_rossii/246-gosudarstvennyy-prirodnyy-vitimskiy-zapovedni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gif"/><Relationship Id="rId7" Type="http://schemas.openxmlformats.org/officeDocument/2006/relationships/image" Target="../media/image34.jpeg"/><Relationship Id="rId2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A%D1%83%D1%80%D1%83%D0%BC%D0%BA%D0%B0%D0%BD%D1%81%D0%BA%D0%B8%D0%B9_%D1%80%D0%B0%D0%B9%D0%BE%D0%BD/%D0%94%D0%B6%D0%B5%D1%80%D0%B3%D0%B8%D0%BD%D1%81%D0%BA%D0%B8%D0%B9_%D0%B7%D0%B0%D0%BF%D0%BE%D0%B2%D0%B5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.gif"/><Relationship Id="rId4" Type="http://schemas.openxmlformats.org/officeDocument/2006/relationships/image" Target="../media/image31.gif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1%D0%B0%D1%80%D0%B3%D1%83%D0%B7%D0%B8%D0%BD%D1%81%D0%BA%D0%B8%D0%B9_%D1%80%D0%B0%D0%B9%D0%BE%D0%BD/%D0%A3%D1%81%D1%82%D1%8C%C2%AD-%D0%91%D0%B0%D1%80%D0%B3%D1%83%D0%B7%D0%B8%D0%BD/%D0%BF%D0%B0%D1%80%D0%BA_%D0%97%D0%B0%D0%B1%D0%B0%D0%B9%D0%BA%D0%B0%D0%BB%D1%8C%D1%81%D0%BA%D0%B8%D0%B9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gif"/><Relationship Id="rId12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jpeg"/><Relationship Id="rId5" Type="http://schemas.openxmlformats.org/officeDocument/2006/relationships/image" Target="../media/image10.gif"/><Relationship Id="rId10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2%D1%83%D0%BD%D0%BA%D0%B8%D0%BD%D1%81%D0%BA%D0%B8%D0%B9_%D1%80%D0%B0%D0%B9%D0%BE%D0%BD/%D0%A2%D1%83%D0%BD%D0%BA%D0%B8%D0%BD%D1%81%D0%BA%D0%B8%D0%B9_%D0%BF%D0%B0%D1%80%D0%BA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A1%D0%BB%D1%8E%D0%B4%D1%8F%D0%BD%D1%81%D0%BA%D0%B8%D0%B9_%D1%80%D0%B0%D0%B9%D0%BE%D0%BD/%D0%BF%D0%B0%D1%80%D0%BA_%D0%9F%D1%80%D0%B8%D0%B1%D0%B0%D0%B9%D0%BA%D0%B0%D0%BB%D1%8C%D1%81%D0%BA%D0%B8%D0%B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1%D0%B0%D1%80%D0%B3%D1%83%D0%B7%D0%B8%D0%BD%D1%81%D0%BA%D0%B8%D0%B9_%D1%80%D0%B0%D0%B9%D0%BE%D0%BD/%D0%A3%D1%81%D1%82%D1%8C%C2%AD-%D0%91%D0%B0%D1%80%D0%B3%D1%83%D0%B7%D0%B8%D0%BD/%D0%BF%D0%B0%D1%80%D0%BA_%D0%97%D0%B0%D0%B1%D0%B0%D0%B9%D0%BA%D0%B0%D0%BB%D1%8C%D1%81%D0%BA%D0%B8%D0%B9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5.jpeg"/><Relationship Id="rId4" Type="http://schemas.openxmlformats.org/officeDocument/2006/relationships/image" Target="../media/image10.gif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A1%D0%BB%D1%8E%D0%B4%D1%8F%D0%BD%D1%81%D0%BA%D0%B8%D0%B9_%D1%80%D0%B0%D0%B9%D0%BE%D0%BD/%D0%BF%D0%B0%D1%80%D0%BA_%D0%9F%D1%80%D0%B8%D0%B1%D0%B0%D0%B9%D0%BA%D0%B0%D0%BB%D1%8C%D1%81%D0%BA%D0%B8%D0%B9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5.jpeg"/><Relationship Id="rId4" Type="http://schemas.openxmlformats.org/officeDocument/2006/relationships/image" Target="../media/image10.gif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2%D1%83%D0%BD%D0%BA%D0%B8%D0%BD%D1%81%D0%BA%D0%B8%D0%B9_%D1%80%D0%B0%D0%B9%D0%BE%D0%BD/%D0%A2%D1%83%D0%BD%D0%BA%D0%B8%D0%BD%D1%81%D0%BA%D0%B8%D0%B9_%D0%BF%D0%B0%D1%80%D0%BA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4%D0%B6%D0%B8%D0%B4%D0%B8%D0%BD%D1%81%D0%BA%D0%B8%D0%B9_%D1%80%D0%B0%D0%B9%D0%BE%D0%BD/%D0%91%D0%BE%D1%80%D0%B3%D0%BE%D0%B9%D1%81%D0%BA%D0%B8%D0%B9" TargetMode="External"/><Relationship Id="rId1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1%D0%B5%D0%B2%D0%B5%D1%80%D0%BE-%D0%91%D0%B0%D0%B9%D0%BA%D0%B0%D0%BB%D1%8C%D1%81%D0%BA%D0%B8%D0%B9_%D1%80%D0%B0%D0%B9%D0%BE%D0%BD/%D0%A4%D1%80%D0%BE%D0%BB%D0%B8%D1%85%D0%B8%D0%BD%D1%81%D0%BA%D0%B8%D0%B9" TargetMode="External"/><Relationship Id="rId18" Type="http://schemas.openxmlformats.org/officeDocument/2006/relationships/image" Target="../media/image3.gif"/><Relationship Id="rId3" Type="http://schemas.openxmlformats.org/officeDocument/2006/relationships/image" Target="../media/image55.png"/><Relationship Id="rId7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7%D0%B0%D0%B8%D0%B3%D1%80%D0%B0%D0%B5%D0%B2%D1%81%D0%BA%D0%B8%D0%B9_%D1%80%D0%B0%D0%B9%D0%BE%D0%BD/%D0%90%D0%BD%D0%B3%D0%B8%D1%80%D1%81%D0%BA%D0%B8%D0%B9" TargetMode="External"/><Relationship Id="rId12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9A%D0%B0%D1%87%D1%83%D0%B3%D1%81%D0%BA%D0%B8%D0%B9_%D1%80%D0%B0%D0%B9%D0%BE%D0%BD/%D0%9C%D0%B0%D0%B3%D0%B4%D0%B0%D0%BD%D1%81%D0%BA%D0%B8%D0%B9_%D0%B7%D0%B0%D0%BA%D0%B0%D0%B7%D0%BD%D0%B8%D0%BA" TargetMode="External"/><Relationship Id="rId17" Type="http://schemas.openxmlformats.org/officeDocument/2006/relationships/image" Target="../media/image5.jpeg"/><Relationship Id="rId2" Type="http://schemas.openxmlformats.org/officeDocument/2006/relationships/image" Target="../media/image54.png"/><Relationship Id="rId16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91%D1%80%D0%B0%D1%82%D1%81%D0%BA%D0%B8%D0%B9_%D1%80%D0%B0%D0%B9%D0%BE%D0%BD/%D0%91%D0%BE%D0%B9%D1%81%D0%BA%D0%B8%D0%B5_%D0%B1%D0%BE%D0%BB%D0%BE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C%D1%83%D1%85%D0%BE%D1%80%D1%88%D0%B8%D0%B1%D0%B8%D1%80%D1%81%D0%BA%D0%B8%D0%B9_%D1%80%D0%B0%D0%B9%D0%BE%D0%BD/%D0%90%D0%BB%D1%82%D0%B0%D1%87%D0%B5%D0%B9%D1%81%D0%BA%D0%B8%D0%B9" TargetMode="External"/><Relationship Id="rId11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A%D0%B0%D0%B1%D0%B0%D0%BD%D1%81%D0%BA%D0%B8%D0%B9_%D1%80%D0%B0%D0%B9%D0%BE%D0%BD/%D0%9A%D0%B0%D0%B1%D0%B0%D0%BD%D1%81%D0%BA%D0%B8%D0%B9" TargetMode="External"/><Relationship Id="rId5" Type="http://schemas.openxmlformats.org/officeDocument/2006/relationships/image" Target="../media/image56.gif"/><Relationship Id="rId15" Type="http://schemas.openxmlformats.org/officeDocument/2006/relationships/hyperlink" Target="http://pribaikalsky.ru/zakaznik-krasnyj-yar.html" TargetMode="External"/><Relationship Id="rId10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A1%D0%BB%D1%8E%D0%B4%D1%8F%D0%BD%D1%81%D0%BA%D0%B8%D0%B9_%D1%80%D0%B0%D0%B9%D0%BE%D0%BD/%D0%98%D1%80%D0%BA%D1%83%D1%82%D0%BD%D1%8B%D0%B9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1%D0%B5%D0%B2%D0%B5%D1%80%D0%BE-%D0%91%D0%B0%D0%B9%D0%BA%D0%B0%D0%BB%D1%8C%D1%81%D0%BA%D0%B8%D0%B9_%D1%80%D0%B0%D0%B9%D0%BE%D0%BD/%D0%92%D0%B5%D1%80%D1%85%D0%BD%D0%B5%D0%B5-%D0%90%D0%BD%D0%B3%D0%B0%D1%80%D1%81%D0%BA%D0%B8%D0%B9" TargetMode="External"/><Relationship Id="rId14" Type="http://schemas.openxmlformats.org/officeDocument/2006/relationships/hyperlink" Target="http://baikal.net/zapovedniki/respublikanskiy-zakaznik-tofalarskiy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gif"/><Relationship Id="rId7" Type="http://schemas.openxmlformats.org/officeDocument/2006/relationships/image" Target="../media/image60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C%D1%83%D1%85%D0%BE%D1%80%D1%88%D0%B8%D0%B1%D0%B8%D1%80%D1%81%D0%BA%D0%B8%D0%B9_%D1%80%D0%B0%D0%B9%D0%BE%D0%BD/%D0%90%D0%BB%D1%82%D0%B0%D1%87%D0%B5%D0%B9%D1%81%D0%BA%D0%B8%D0%B9" TargetMode="External"/><Relationship Id="rId9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7%D0%B0%D0%B8%D0%B3%D1%80%D0%B0%D0%B5%D0%B2%D1%81%D0%BA%D0%B8%D0%B9_%D1%80%D0%B0%D0%B9%D0%BE%D0%BD/%D0%90%D0%BD%D0%B3%D0%B8%D1%80%D1%81%D0%BA%D0%B8%D0%B9" TargetMode="External"/><Relationship Id="rId7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4%D0%B6%D0%B8%D0%B4%D0%B8%D0%BD%D1%81%D0%BA%D0%B8%D0%B9_%D1%80%D0%B0%D0%B9%D0%BE%D0%BD/%D0%91%D0%BE%D1%80%D0%B3%D0%BE%D0%B9%D1%81%D0%BA%D0%B8%D0%B9" TargetMode="External"/><Relationship Id="rId7" Type="http://schemas.openxmlformats.org/officeDocument/2006/relationships/image" Target="../media/image6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gif"/><Relationship Id="rId7" Type="http://schemas.openxmlformats.org/officeDocument/2006/relationships/image" Target="../media/image72.jpeg"/><Relationship Id="rId2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1%D0%B5%D0%B2%D0%B5%D1%80%D0%BE-%D0%91%D0%B0%D0%B9%D0%BA%D0%B0%D0%BB%D1%8C%D1%81%D0%BA%D0%B8%D0%B9_%D1%80%D0%B0%D0%B9%D0%BE%D0%BD/%D0%92%D0%B5%D1%80%D1%85%D0%BD%D0%B5%D0%B5-%D0%90%D0%BD%D0%B3%D0%B0%D1%80%D1%81%D0%BA%D0%B8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A1%D0%BB%D1%8E%D0%B4%D1%8F%D0%BD%D1%81%D0%BA%D0%B8%D0%B9_%D1%80%D0%B0%D0%B9%D0%BE%D0%BD/%D0%98%D1%80%D0%BA%D1%83%D1%82%D0%BD%D1%8B%D0%B9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A%D0%B0%D0%B1%D0%B0%D0%BD%D1%81%D0%BA%D0%B8%D0%B9_%D1%80%D0%B0%D0%B9%D0%BE%D0%BD/%D0%9A%D0%B0%D0%B1%D0%B0%D0%BD%D1%81%D0%BA%D0%B8%D0%B9" TargetMode="External"/><Relationship Id="rId7" Type="http://schemas.openxmlformats.org/officeDocument/2006/relationships/image" Target="../media/image79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9A%D0%B0%D1%87%D1%83%D0%B3%D1%81%D0%BA%D0%B8%D0%B9_%D1%80%D0%B0%D0%B9%D0%BE%D0%BD/%D0%9C%D0%B0%D0%B3%D0%B4%D0%B0%D0%BD%D1%81%D0%BA%D0%B8%D0%B9_%D0%B7%D0%B0%D0%BA%D0%B0%D0%B7%D0%BD%D0%B8%D0%BA" TargetMode="External"/><Relationship Id="rId7" Type="http://schemas.openxmlformats.org/officeDocument/2006/relationships/image" Target="../media/image8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10.gif"/><Relationship Id="rId7" Type="http://schemas.openxmlformats.org/officeDocument/2006/relationships/image" Target="../media/image86.jpeg"/><Relationship Id="rId2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1%D0%B5%D0%B2%D0%B5%D1%80%D0%BE-%D0%91%D0%B0%D0%B9%D0%BA%D0%B0%D0%BB%D1%8C%D1%81%D0%BA%D0%B8%D0%B9_%D1%80%D0%B0%D0%B9%D0%BE%D0%BD/%D0%A4%D1%80%D0%BE%D0%BB%D0%B8%D1%85%D0%B8%D0%BD%D1%81%D0%BA%D0%B8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baikal.net/zapovedniki/respublikanskiy-zakaznik-tofalarskiy.html" TargetMode="External"/><Relationship Id="rId7" Type="http://schemas.openxmlformats.org/officeDocument/2006/relationships/image" Target="../media/image91.jpe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2.gif"/><Relationship Id="rId9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pribaikalsky.ru/zakaznik-krasnyj-yar.html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2.gif"/><Relationship Id="rId10" Type="http://schemas.openxmlformats.org/officeDocument/2006/relationships/image" Target="../media/image3.gif"/><Relationship Id="rId4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91%D1%80%D0%B0%D1%82%D1%81%D0%BA%D0%B8%D0%B9_%D1%80%D0%B0%D0%B9%D0%BE%D0%BD/%D0%91%D0%BE%D0%B9%D1%81%D0%BA%D0%B8%D0%B5_%D0%B1%D0%BE%D0%BB%D0%BE%D1%82%D0%B0" TargetMode="External"/><Relationship Id="rId9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9A%D0%B0%D1%87%D1%83%D0%B3%D1%81%D0%BA%D0%B8%D0%B9_%D1%80%D0%B0%D0%B9%D0%BE%D0%BD/%D0%9C%D0%B0%D0%B3%D0%B4%D0%B0%D0%BD%D1%81%D0%BA%D0%B8%D0%B9_%D0%B7%D0%B0%D0%BA%D0%B0%D0%B7%D0%BD%D0%B8%D0%BA" TargetMode="External"/><Relationship Id="rId1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1%D0%B0%D1%80%D0%B3%D1%83%D0%B7%D0%B8%D0%BD%D1%81%D0%BA%D0%B8%D0%B9_%D1%80%D0%B0%D0%B9%D0%BE%D0%BD/%D0%A3%D1%81%D1%82%D1%8C%C2%AD-%D0%91%D0%B0%D1%80%D0%B3%D1%83%D0%B7%D0%B8%D0%BD/%D0%BF%D0%B0%D1%80%D0%BA_%D0%97%D0%B0%D0%B1%D0%B0%D0%B9%D0%BA%D0%B0%D0%BB%D1%8C%D1%81%D0%BA%D0%B8%D0%B9" TargetMode="External"/><Relationship Id="rId18" Type="http://schemas.openxmlformats.org/officeDocument/2006/relationships/hyperlink" Target="http://www.zapovedniki-mira.com/zapovedniki_rossii/27-barguzinskiy-zapovednik.html" TargetMode="External"/><Relationship Id="rId3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7%D0%B0%D0%B8%D0%B3%D1%80%D0%B0%D0%B5%D0%B2%D1%81%D0%BA%D0%B8%D0%B9_%D1%80%D0%B0%D0%B9%D0%BE%D0%BD/%D0%90%D0%BD%D0%B3%D0%B8%D1%80%D1%81%D0%BA%D0%B8%D0%B9" TargetMode="External"/><Relationship Id="rId21" Type="http://schemas.openxmlformats.org/officeDocument/2006/relationships/image" Target="../media/image2.gif"/><Relationship Id="rId7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A%D0%B0%D0%B1%D0%B0%D0%BD%D1%81%D0%BA%D0%B8%D0%B9_%D1%80%D0%B0%D0%B9%D0%BE%D0%BD/%D0%9A%D0%B0%D0%B1%D0%B0%D0%BD%D1%81%D0%BA%D0%B8%D0%B9" TargetMode="External"/><Relationship Id="rId12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91%D1%80%D0%B0%D1%82%D1%81%D0%BA%D0%B8%D0%B9_%D1%80%D0%B0%D0%B9%D0%BE%D0%BD/%D0%91%D0%BE%D0%B9%D1%81%D0%BA%D0%B8%D0%B5_%D0%B1%D0%BE%D0%BB%D0%BE%D1%82%D0%B0" TargetMode="External"/><Relationship Id="rId17" Type="http://schemas.openxmlformats.org/officeDocument/2006/relationships/hyperlink" Target="http://www.zapovedniki-mira.com/zapovedniki_rossii/18-baykalskiy-gosudarstvennyy-zapovednik.html" TargetMode="External"/><Relationship Id="rId2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C%D1%83%D1%85%D0%BE%D1%80%D1%88%D0%B8%D0%B1%D0%B8%D1%80%D1%81%D0%BA%D0%B8%D0%B9_%D1%80%D0%B0%D0%B9%D0%BE%D0%BD/%D0%90%D0%BB%D1%82%D0%B0%D1%87%D0%B5%D0%B9%D1%81%D0%BA%D0%B8%D0%B9" TargetMode="External"/><Relationship Id="rId16" Type="http://schemas.openxmlformats.org/officeDocument/2006/relationships/hyperlink" Target="http://www.zapovedniki-mira.com/zapovedniki_rossii/227-baykalo-lenskiy-zapovednik.html" TargetMode="External"/><Relationship Id="rId20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A%D1%83%D1%80%D1%83%D0%BC%D0%BA%D0%B0%D0%BD%D1%81%D0%BA%D0%B8%D0%B9_%D1%80%D0%B0%D0%B9%D0%BE%D0%BD/%D0%94%D0%B6%D0%B5%D1%80%D0%B3%D0%B8%D0%BD%D1%81%D0%BA%D0%B8%D0%B9_%D0%B7%D0%B0%D0%BF%D0%BE%D0%B2%D0%B5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A1%D0%BB%D1%8E%D0%B4%D1%8F%D0%BD%D1%81%D0%BA%D0%B8%D0%B9_%D1%80%D0%B0%D0%B9%D0%BE%D0%BD/%D0%98%D1%80%D0%BA%D1%83%D1%82%D0%BD%D1%8B%D0%B9" TargetMode="External"/><Relationship Id="rId11" Type="http://schemas.openxmlformats.org/officeDocument/2006/relationships/hyperlink" Target="http://pribaikalsky.ru/zakaznik-krasnyj-yar.html" TargetMode="External"/><Relationship Id="rId5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1%D0%B5%D0%B2%D0%B5%D1%80%D0%BE-%D0%91%D0%B0%D0%B9%D0%BA%D0%B0%D0%BB%D1%8C%D1%81%D0%BA%D0%B8%D0%B9_%D1%80%D0%B0%D0%B9%D0%BE%D0%BD/%D0%92%D0%B5%D1%80%D1%85%D0%BD%D0%B5%D0%B5-%D0%90%D0%BD%D0%B3%D0%B0%D1%80%D1%81%D0%BA%D0%B8%D0%B9" TargetMode="External"/><Relationship Id="rId15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2%D1%83%D0%BD%D0%BA%D0%B8%D0%BD%D1%81%D0%BA%D0%B8%D0%B9_%D1%80%D0%B0%D0%B9%D0%BE%D0%BD/%D0%A2%D1%83%D0%BD%D0%BA%D0%B8%D0%BD%D1%81%D0%BA%D0%B8%D0%B9_%D0%BF%D0%B0%D1%80%D0%BA" TargetMode="External"/><Relationship Id="rId10" Type="http://schemas.openxmlformats.org/officeDocument/2006/relationships/hyperlink" Target="http://baikal.net/zapovedniki/respublikanskiy-zakaznik-tofalarskiy.html" TargetMode="External"/><Relationship Id="rId19" Type="http://schemas.openxmlformats.org/officeDocument/2006/relationships/hyperlink" Target="http://www.zapovedniki-mira.com/zapovedniki_rossii/246-gosudarstvennyy-prirodnyy-vitimskiy-zapovednik.html" TargetMode="External"/><Relationship Id="rId4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4%D0%B6%D0%B8%D0%B4%D0%B8%D0%BD%D1%81%D0%BA%D0%B8%D0%B9_%D1%80%D0%B0%D0%B9%D0%BE%D0%BD/%D0%91%D0%BE%D1%80%D0%B3%D0%BE%D0%B9%D1%81%D0%BA%D0%B8%D0%B9" TargetMode="External"/><Relationship Id="rId9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A1%D0%B5%D0%B2%D0%B5%D1%80%D0%BE-%D0%91%D0%B0%D0%B9%D0%BA%D0%B0%D0%BB%D1%8C%D1%81%D0%BA%D0%B8%D0%B9_%D1%80%D0%B0%D0%B9%D0%BE%D0%BD/%D0%A4%D1%80%D0%BE%D0%BB%D0%B8%D1%85%D0%B8%D0%BD%D1%81%D0%BA%D0%B8%D0%B9" TargetMode="External"/><Relationship Id="rId14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98%D1%80%D0%BA%D1%83%D1%82%D1%81%D0%BA%D0%B0%D1%8F-%D0%BE%D0%B1%D0%BB%D0%B0%D1%81%D1%82%D1%8C/%D0%A1%D0%BB%D1%8E%D0%B4%D1%8F%D0%BD%D1%81%D0%BA%D0%B8%D0%B9_%D1%80%D0%B0%D0%B9%D0%BE%D0%BD/%D0%BF%D0%B0%D1%80%D0%BA_%D0%9F%D1%80%D0%B8%D0%B1%D0%B0%D0%B9%D0%BA%D0%B0%D0%BB%D1%8C%D1%81%D0%BA%D0%B8%D0%B9" TargetMode="External"/><Relationship Id="rId2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baikal.net/zapovedniki/respublikanskiy-zakaznik-tofalarskiy.html" TargetMode="External"/><Relationship Id="rId13" Type="http://schemas.openxmlformats.org/officeDocument/2006/relationships/hyperlink" Target="http://images.yandex.ru/yandsearch?p=4&amp;text" TargetMode="External"/><Relationship Id="rId18" Type="http://schemas.openxmlformats.org/officeDocument/2006/relationships/image" Target="../media/image5.jpeg"/><Relationship Id="rId3" Type="http://schemas.openxmlformats.org/officeDocument/2006/relationships/hyperlink" Target="http://www.zapovedniki-mira.com/zapovedniki_rossii/" TargetMode="External"/><Relationship Id="rId7" Type="http://schemas.openxmlformats.org/officeDocument/2006/relationships/hyperlink" Target="http://www.zapoved.net/" TargetMode="External"/><Relationship Id="rId12" Type="http://schemas.openxmlformats.org/officeDocument/2006/relationships/hyperlink" Target="http://oopt.info/" TargetMode="External"/><Relationship Id="rId17" Type="http://schemas.openxmlformats.org/officeDocument/2006/relationships/image" Target="../media/image101.gif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g2i.spoki.tvnet.lv/upload/articles/73/73451/images/Wallpaperskrasu-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hyperlink" Target="http://irkobl.ru/sites/faunaworld/" TargetMode="External"/><Relationship Id="rId5" Type="http://schemas.openxmlformats.org/officeDocument/2006/relationships/hyperlink" Target="http://www.mnr.gov.ru/multimedia/photogallery/?PAGE_NAME=section&amp;SECTION_ID=239" TargetMode="External"/><Relationship Id="rId15" Type="http://schemas.openxmlformats.org/officeDocument/2006/relationships/hyperlink" Target="http://img10.proshkolu.ru/content/media/pic/std/4000000/3791000/3790871-83d30aeb19a0cab4.gif" TargetMode="External"/><Relationship Id="rId10" Type="http://schemas.openxmlformats.org/officeDocument/2006/relationships/hyperlink" Target="http://baikal-burpriroda.ru/burpriroda/index.php" TargetMode="External"/><Relationship Id="rId19" Type="http://schemas.openxmlformats.org/officeDocument/2006/relationships/image" Target="../media/image3.gif"/><Relationship Id="rId4" Type="http://schemas.openxmlformats.org/officeDocument/2006/relationships/hyperlink" Target="http://kabb.zdravros.ru/region/" TargetMode="External"/><Relationship Id="rId9" Type="http://schemas.openxmlformats.org/officeDocument/2006/relationships/hyperlink" Target="http://pribaikalsky.ru/zakaznik-krasnyj-yar.html" TargetMode="External"/><Relationship Id="rId14" Type="http://schemas.openxmlformats.org/officeDocument/2006/relationships/hyperlink" Target="http://s019.radikal.ru/i625/1305/8c/1fce556a2fed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povedniki-mira.com/zapovedniki_rossii/246-gosudarstvennyy-prirodnyy-vitimskiy-zapovednik.html" TargetMode="External"/><Relationship Id="rId3" Type="http://schemas.openxmlformats.org/officeDocument/2006/relationships/image" Target="../media/image12.gif"/><Relationship Id="rId7" Type="http://schemas.openxmlformats.org/officeDocument/2006/relationships/hyperlink" Target="http://www.zapovedniki-mira.com/zapovedniki_rossii/27-barguzinskiy-zapovednik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povedniki-mira.com/zapovedniki_rossii/18-baykalskiy-gosudarstvennyy-zapovednik.html" TargetMode="External"/><Relationship Id="rId11" Type="http://schemas.openxmlformats.org/officeDocument/2006/relationships/image" Target="../media/image3.gif"/><Relationship Id="rId5" Type="http://schemas.openxmlformats.org/officeDocument/2006/relationships/hyperlink" Target="http://www.zapovedniki-mira.com/zapovedniki_rossii/227-baykalo-lenskiy-zapovednik.html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13.png"/><Relationship Id="rId9" Type="http://schemas.openxmlformats.org/officeDocument/2006/relationships/hyperlink" Target="http://www.zapoved.net/index.php/%D0%9A%D0%B0%D1%82%D0%B0%D0%BB%D0%BE%D0%B3/%D0%A0%D0%B5%D0%B3%D0%B8%D0%BE%D0%BD%D1%8B/%D0%A1%D0%B8%D0%B1%D0%B8%D1%80%D1%81%D0%BA%D0%B8%D0%B9_%D0%BE%D0%BA%D1%80%D1%83%D0%B3/%D0%A0%D0%B5%D1%81%D0%BF%D1%83%D0%B1%D0%BB%D0%B8%D0%BA%D0%B0_%D0%91%D1%83%D1%80%D1%8F%D1%82%D0%B8%D1%8F/%D0%9A%D1%83%D1%80%D1%83%D0%BC%D0%BA%D0%B0%D0%BD%D1%81%D0%BA%D0%B8%D0%B9_%D1%80%D0%B0%D0%B9%D0%BE%D0%BD/%D0%94%D0%B6%D0%B5%D1%80%D0%B3%D0%B8%D0%BD%D1%81%D0%BA%D0%B8%D0%B9_%D0%B7%D0%B0%D0%BF%D0%BE%D0%B2%D0%B5%D0%B4%D0%BD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571612"/>
            <a:ext cx="5652120" cy="464347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Байкальской колыбели заповедной системы –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лет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03848" y="2708920"/>
            <a:ext cx="5341288" cy="13681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ЖУРНАЛ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top_sob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700808"/>
            <a:ext cx="2857520" cy="27283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5400000">
            <a:off x="-2336414" y="3280629"/>
            <a:ext cx="5616626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612902_origina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Э. Артемьев Прощание с Росси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-5314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2" grpId="1"/>
      <p:bldP spid="12" grpId="0" build="p"/>
      <p:bldP spid="12" grpId="1" build="allAtOnce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000108"/>
            <a:ext cx="689167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23728" y="122149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ПЕРВЫЙ В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ГОСУДАРСТВЕННЫЙ ЗАПОВЕДНИК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949280"/>
            <a:ext cx="399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hlinkClick r:id="rId3"/>
              </a:rPr>
              <a:t>БАРГУЗИНСКИЙ  ЗАПОВЕДНИК</a:t>
            </a:r>
            <a:endParaRPr lang="ru-RU" dirty="0" smtClean="0"/>
          </a:p>
          <a:p>
            <a:pPr algn="ctr"/>
            <a:r>
              <a:rPr lang="ru-RU" b="1" u="sng" dirty="0" smtClean="0">
                <a:hlinkClick r:id="rId3"/>
              </a:rPr>
              <a:t>в Бурятии</a:t>
            </a:r>
            <a:endParaRPr lang="ru-RU" dirty="0"/>
          </a:p>
        </p:txBody>
      </p:sp>
      <p:pic>
        <p:nvPicPr>
          <p:cNvPr id="7" name="Рисунок 6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pic>
        <p:nvPicPr>
          <p:cNvPr id="12" name="Рисунок 11" descr="04a018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7704" y="1052736"/>
            <a:ext cx="6984776" cy="493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8610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29.12.1916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852936"/>
            <a:ext cx="111561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374322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7" name="Рисунок 16" descr="барг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4288" y="1196752"/>
            <a:ext cx="15335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b648e87b-291c-4d17-a0c0-fe31dc8c85c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4581128"/>
            <a:ext cx="203028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1259632" y="6021288"/>
            <a:ext cx="2740864" cy="1937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6 L 0.00695 0.0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15" grpId="2"/>
      <p:bldP spid="1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381606768_priroda_baikalo-lenskogo_zapovedni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836712"/>
            <a:ext cx="65869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67944" y="5949280"/>
            <a:ext cx="4574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БАЙКАЛО-ЛЕНСКИЙ ЗАПОВЕДНИК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9309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05.12.1986</a:t>
            </a:r>
          </a:p>
        </p:txBody>
      </p:sp>
      <p:pic>
        <p:nvPicPr>
          <p:cNvPr id="6" name="Рисунок 5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60648"/>
            <a:ext cx="649436" cy="35719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3108" y="0"/>
            <a:ext cx="5741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Самый крупный по площади заповедник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Иркутской области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22" y="2852936"/>
            <a:ext cx="97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659919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8" name="Рисунок 17" descr="1381606794_reka_lena_v_baikalo_lenskom_zapovednik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836712"/>
            <a:ext cx="66107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БАЙКАЛО-ЛЕНСКИЙ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67744" y="836712"/>
            <a:ext cx="66247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map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4653136"/>
            <a:ext cx="2258168" cy="201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1259632" y="5445224"/>
            <a:ext cx="3024336" cy="7920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6 L 0.00695 0.005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5" grpId="0"/>
      <p:bldP spid="14" grpId="0"/>
      <p:bldP spid="14" grpId="1"/>
      <p:bldP spid="14" grpId="2"/>
      <p:bldP spid="1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770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26.09.1969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1880" y="5949280"/>
            <a:ext cx="4874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FF00"/>
                </a:solidFill>
                <a:hlinkClick r:id="rId2"/>
              </a:rPr>
              <a:t>БАЙКАЛЬСКИЙ ГОСУДАРСТВЕННЫЙ ЗАПОВЕДНИК</a:t>
            </a:r>
            <a:endParaRPr lang="ru-RU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122" y="2852936"/>
            <a:ext cx="1051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165000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4" name="Рисунок 13" descr="1335638673_baykalskiy_zapovednik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7" y="476672"/>
            <a:ext cx="676875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335638555_baykalskiy_zapoved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548680"/>
            <a:ext cx="680475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342349958_poberegie_ozera_baika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3728" y="476672"/>
            <a:ext cx="682687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FF-005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764704"/>
            <a:ext cx="1944216" cy="1944216"/>
          </a:xfrm>
          <a:prstGeom prst="ellipse">
            <a:avLst/>
          </a:prstGeom>
        </p:spPr>
      </p:pic>
      <p:pic>
        <p:nvPicPr>
          <p:cNvPr id="19" name="Рисунок 18" descr="27baikal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9512" y="4841294"/>
            <a:ext cx="2016224" cy="183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1331640" y="5733256"/>
            <a:ext cx="2376264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612902_original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2" grpId="1"/>
      <p:bldP spid="12" grpId="2"/>
      <p:bldP spid="1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3651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20.05.1982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5949280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hlinkClick r:id="rId2"/>
              </a:rPr>
              <a:t>ВИТИМСКИЙ  ГОСУДАРСТВЕННЫЙ  ПРИРОДНЫЙ  ЗАПОВЕДНИК</a:t>
            </a:r>
            <a:r>
              <a:rPr lang="ru-RU" u="sng" dirty="0" smtClean="0">
                <a:solidFill>
                  <a:srgbClr val="FFFF00"/>
                </a:solidFill>
                <a:hlinkClick r:id="rId2"/>
              </a:rPr>
              <a:t> 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852936"/>
            <a:ext cx="104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585838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7" name="Рисунок 16" descr="3_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548680"/>
            <a:ext cx="66247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витим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548680"/>
            <a:ext cx="66967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vitimskiy05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5736" y="476672"/>
            <a:ext cx="66967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map (1)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4869160"/>
            <a:ext cx="22479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1763688" y="5661248"/>
            <a:ext cx="2448272" cy="7920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2" grpId="1"/>
      <p:bldP spid="12" grpId="2"/>
      <p:bldP spid="1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14.08.1992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736" y="6021288"/>
            <a:ext cx="6336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 algn="ctr"/>
            <a:r>
              <a:rPr lang="ru-RU" b="1" u="sng" dirty="0" smtClean="0">
                <a:solidFill>
                  <a:srgbClr val="FFFF00"/>
                </a:solidFill>
                <a:hlinkClick r:id="rId2"/>
              </a:rPr>
              <a:t>ДЖЕРГИНСКИЙ ГОСУДАРСТВЕННЫЙ ПРИРОДНЫЙ ЗАПОВЕДНИК</a:t>
            </a:r>
            <a:endParaRPr lang="ru-RU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852936"/>
            <a:ext cx="104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238088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7" name="Рисунок 16" descr="map (2)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5013176"/>
            <a:ext cx="208823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403648" y="5877272"/>
            <a:ext cx="2664296" cy="1440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джергин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476672"/>
            <a:ext cx="655272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джерг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5736" y="476672"/>
            <a:ext cx="662473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джерг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95736" y="404664"/>
            <a:ext cx="66967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02738" y="620688"/>
            <a:ext cx="1800200" cy="1800200"/>
          </a:xfrm>
          <a:prstGeom prst="rect">
            <a:avLst/>
          </a:prstGeom>
        </p:spPr>
      </p:pic>
      <p:pic>
        <p:nvPicPr>
          <p:cNvPr id="19" name="Рисунок 18" descr="612902_original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5" grpId="1"/>
      <p:bldP spid="15" grpId="2"/>
      <p:bldP spid="1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страничка</a:t>
            </a:r>
            <a:endParaRPr lang="ru-RU" dirty="0"/>
          </a:p>
        </p:txBody>
      </p:sp>
      <p:pic>
        <p:nvPicPr>
          <p:cNvPr id="3" name="Picture 2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71546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6438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НАЦИОНА́ЛЬНЫЙ ПАРК -  </a:t>
            </a:r>
            <a:r>
              <a:rPr lang="ru-RU" sz="2400" b="1" dirty="0" smtClean="0">
                <a:solidFill>
                  <a:schemeClr val="bg1"/>
                </a:solidFill>
              </a:rPr>
              <a:t>территория, где в целях охраны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окружающей среды ограничена деятельность человека.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отличие от заповедников, где деятельность человека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практически полностью запрещена (запрещены охота,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туризм и т. п.), на территорию национальных парков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допускаются туристы, в ограниченных масштабах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допускается хозяйственная деятельность.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_9439a_d3e2a977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24944"/>
            <a:ext cx="1430754" cy="2854372"/>
          </a:xfrm>
          <a:prstGeom prst="rect">
            <a:avLst/>
          </a:prstGeom>
        </p:spPr>
      </p:pic>
      <p:pic>
        <p:nvPicPr>
          <p:cNvPr id="18" name="Рисунок 17" descr="3503549 (1).png"/>
          <p:cNvPicPr>
            <a:picLocks noChangeAspect="1"/>
          </p:cNvPicPr>
          <p:nvPr/>
        </p:nvPicPr>
        <p:blipFill>
          <a:blip r:embed="rId3" cstate="email">
            <a:lum bright="21000"/>
          </a:blip>
          <a:stretch>
            <a:fillRect/>
          </a:stretch>
        </p:blipFill>
        <p:spPr>
          <a:xfrm>
            <a:off x="4355976" y="1988840"/>
            <a:ext cx="2247663" cy="3017842"/>
          </a:xfrm>
          <a:prstGeom prst="rect">
            <a:avLst/>
          </a:prstGeom>
        </p:spPr>
      </p:pic>
      <p:pic>
        <p:nvPicPr>
          <p:cNvPr id="6" name="Рисунок 5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pic>
        <p:nvPicPr>
          <p:cNvPr id="15" name="Рисунок 14" descr="153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3925" y="6257925"/>
            <a:ext cx="600075" cy="600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9712" y="40466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НАЦИОНАЛЬНЫЕ ПАРКИ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0_785c4_4c4c99c_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491880" y="3645024"/>
            <a:ext cx="2304256" cy="2767770"/>
          </a:xfrm>
          <a:prstGeom prst="rect">
            <a:avLst/>
          </a:prstGeom>
        </p:spPr>
      </p:pic>
      <p:pic>
        <p:nvPicPr>
          <p:cNvPr id="21" name="Рисунок 20" descr="sporta-108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444208" y="4869160"/>
            <a:ext cx="914399" cy="11615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5400000">
            <a:off x="-2288155" y="3448394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  <a:p>
            <a:pPr algn="ctr"/>
            <a:endParaRPr lang="ru-RU" sz="10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1844824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8"/>
              </a:rPr>
              <a:t>Забайкальский национальный парк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9"/>
              </a:rPr>
              <a:t>Прибайкальский национальный парк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0"/>
              </a:rPr>
              <a:t>Тункинский</a:t>
            </a:r>
            <a:r>
              <a:rPr lang="ru-RU" sz="1600" b="1" u="sng" dirty="0" smtClean="0">
                <a:solidFill>
                  <a:srgbClr val="FFFF00"/>
                </a:solidFill>
                <a:hlinkClick r:id="rId10"/>
              </a:rPr>
              <a:t> национальный парк</a:t>
            </a:r>
            <a:endParaRPr lang="ru-RU" sz="16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 descr="612902_original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7886_html_m6c3ab773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аб-нац. парк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085184"/>
            <a:ext cx="1988046" cy="159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3651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12.09.1986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14546" y="6257835"/>
            <a:ext cx="6929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ЗАБАЙКАЛЬСКИЙ НАЦИОНАЛЬНЫЙ ПАРК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8" name="Рисунок 7" descr="153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3958" y="6357958"/>
            <a:ext cx="500042" cy="500042"/>
          </a:xfrm>
          <a:prstGeom prst="rect">
            <a:avLst/>
          </a:prstGeom>
        </p:spPr>
      </p:pic>
      <p:pic>
        <p:nvPicPr>
          <p:cNvPr id="9" name="Рисунок 8" descr="vetka_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1115616" y="5877272"/>
            <a:ext cx="2016224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2852936"/>
            <a:ext cx="118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269000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8" name="Рисунок 17" descr="заб-нац парк 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5736" y="836712"/>
            <a:ext cx="671352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заб-нац парк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95736" y="836712"/>
            <a:ext cx="676875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заб-нац парк 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195736" y="836712"/>
            <a:ext cx="676875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60373f9359a134e3873612f81b_prev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23728" y="764704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12902_original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7886_html_m6c3ab77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3" grpId="1"/>
      <p:bldP spid="13" grpId="2"/>
      <p:bldP spid="13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прибайк.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157192"/>
            <a:ext cx="1844030" cy="147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41490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13.02.1986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6309320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ПРИБАЙКАЛЬСКИЙ НАЦИОНАЛЬНЫЙ ПАРК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6" name="Рисунок 15" descr="153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3958" y="6357958"/>
            <a:ext cx="500042" cy="500042"/>
          </a:xfrm>
          <a:prstGeom prst="rect">
            <a:avLst/>
          </a:prstGeom>
        </p:spPr>
      </p:pic>
      <p:pic>
        <p:nvPicPr>
          <p:cNvPr id="17" name="Рисунок 16" descr="vetka_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852936"/>
            <a:ext cx="104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417300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115616" y="5805264"/>
            <a:ext cx="3670698" cy="4812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прибайк.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3728" y="476672"/>
            <a:ext cx="675478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прибайк.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23728" y="476672"/>
            <a:ext cx="676875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прибайк.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51720" y="404664"/>
            <a:ext cx="69127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lip_image0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620688"/>
            <a:ext cx="1848768" cy="1350268"/>
          </a:xfrm>
          <a:prstGeom prst="ellipse">
            <a:avLst/>
          </a:prstGeom>
        </p:spPr>
      </p:pic>
      <p:pic>
        <p:nvPicPr>
          <p:cNvPr id="15" name="Рисунок 14" descr="612902_original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7886_html_m6c3ab77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0" grpId="0"/>
      <p:bldP spid="10" grpId="1"/>
      <p:bldP spid="10" grpId="2"/>
      <p:bldP spid="1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ru-RU" dirty="0" smtClean="0"/>
              <a:t>11 января – День заповедников и национальных парков. Отмечается в России с 1997 г. В этот день в 1916 г. в России был образован первый государственный заповедник – </a:t>
            </a:r>
            <a:r>
              <a:rPr lang="ru-RU" dirty="0" err="1" smtClean="0"/>
              <a:t>Баргузинский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ункинский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085184"/>
            <a:ext cx="1933182" cy="154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1490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27.05.1991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609329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ТУНКИНСКИЙ НАЦИОНАЛЬНЫЙ ПАРК</a:t>
            </a:r>
            <a:endParaRPr lang="ru-RU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899592" y="6021288"/>
            <a:ext cx="2232248" cy="2160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2852936"/>
            <a:ext cx="118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1183662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6" name="Рисунок 15" descr="тункин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332656"/>
            <a:ext cx="669586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тункин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3728" y="332656"/>
            <a:ext cx="684076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тункин5.jpe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23728" y="332656"/>
            <a:ext cx="684076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3" grpId="1"/>
      <p:bldP spid="13" grpId="2"/>
      <p:bldP spid="13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0"/>
            <a:ext cx="6286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FF33"/>
                </a:solidFill>
              </a:rPr>
              <a:t>ЗАКА́ЗНИК  -  </a:t>
            </a:r>
            <a:r>
              <a:rPr lang="ru-RU" sz="2400" b="1" dirty="0" smtClean="0">
                <a:solidFill>
                  <a:schemeClr val="bg1"/>
                </a:solidFill>
              </a:rPr>
              <a:t>охраняемая природная территория,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 которой (в отличие от заповедников) под охраной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находится не весь природный комплекс, а некоторые его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части: только растения, только животные, либо их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отдельные виды, либо отдельные </a:t>
            </a:r>
            <a:r>
              <a:rPr lang="ru-RU" sz="2400" b="1" dirty="0" err="1" smtClean="0">
                <a:solidFill>
                  <a:schemeClr val="bg1"/>
                </a:solidFill>
              </a:rPr>
              <a:t>историко</a:t>
            </a:r>
            <a:r>
              <a:rPr lang="ru-RU" sz="2400" b="1" dirty="0" smtClean="0">
                <a:solidFill>
                  <a:schemeClr val="bg1"/>
                </a:solidFill>
              </a:rPr>
              <a:t> -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мемориальные или геологические объекты.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страничка</a:t>
            </a:r>
            <a:endParaRPr lang="ru-RU" dirty="0"/>
          </a:p>
        </p:txBody>
      </p:sp>
      <p:pic>
        <p:nvPicPr>
          <p:cNvPr id="3" name="Picture 2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lk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32240" y="3212976"/>
            <a:ext cx="1979712" cy="2639616"/>
          </a:xfrm>
          <a:prstGeom prst="rect">
            <a:avLst/>
          </a:prstGeom>
        </p:spPr>
      </p:pic>
      <p:pic>
        <p:nvPicPr>
          <p:cNvPr id="14" name="Рисунок 13" descr="elk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2040" y="2564904"/>
            <a:ext cx="2292102" cy="3056136"/>
          </a:xfrm>
          <a:prstGeom prst="rect">
            <a:avLst/>
          </a:prstGeom>
        </p:spPr>
      </p:pic>
      <p:pic>
        <p:nvPicPr>
          <p:cNvPr id="12" name="Рисунок 11" descr="elk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1556792"/>
            <a:ext cx="3219822" cy="4293096"/>
          </a:xfrm>
          <a:prstGeom prst="rect">
            <a:avLst/>
          </a:prstGeom>
        </p:spPr>
      </p:pic>
      <p:pic>
        <p:nvPicPr>
          <p:cNvPr id="8" name="Рисунок 7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47667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FF33"/>
                </a:solidFill>
              </a:rPr>
              <a:t>ЗАКАЗНИКИ</a:t>
            </a:r>
            <a:endParaRPr lang="ru-RU" sz="4800" b="1" dirty="0">
              <a:solidFill>
                <a:srgbClr val="66FF33"/>
              </a:solidFill>
            </a:endParaRPr>
          </a:p>
        </p:txBody>
      </p:sp>
      <p:pic>
        <p:nvPicPr>
          <p:cNvPr id="10" name="Рисунок 9" descr="3790871-83d30aeb19a0cab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886200"/>
            <a:ext cx="3714750" cy="2971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0" y="3789040"/>
            <a:ext cx="367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6"/>
              </a:rPr>
              <a:t>Алтачейский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7"/>
              </a:rPr>
              <a:t>Ангирский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8"/>
              </a:rPr>
              <a:t>Боргойский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9"/>
              </a:rPr>
              <a:t>Верхнее-Ангарский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0"/>
              </a:rPr>
              <a:t>Иркутный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1"/>
              </a:rPr>
              <a:t>Кабанский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2"/>
              </a:rPr>
              <a:t>Магданский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3"/>
              </a:rPr>
              <a:t>Фролихинский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4"/>
              </a:rPr>
              <a:t>Тофаларский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15"/>
              </a:rPr>
              <a:t>Красный Яр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6"/>
              </a:rPr>
              <a:t>Бойские</a:t>
            </a:r>
            <a:r>
              <a:rPr lang="ru-RU" sz="1600" b="1" u="sng" dirty="0" smtClean="0">
                <a:solidFill>
                  <a:srgbClr val="FFFF00"/>
                </a:solidFill>
                <a:hlinkClick r:id="rId16"/>
              </a:rPr>
              <a:t> болота</a:t>
            </a:r>
            <a:r>
              <a:rPr lang="ru-RU" sz="1600" b="1" dirty="0" smtClean="0">
                <a:solidFill>
                  <a:srgbClr val="FFFF00"/>
                </a:solidFill>
              </a:rPr>
              <a:t>   </a:t>
            </a:r>
            <a:r>
              <a:rPr lang="ru-RU" sz="1600" b="1" dirty="0" smtClean="0">
                <a:solidFill>
                  <a:schemeClr val="bg1"/>
                </a:solidFill>
              </a:rPr>
              <a:t>- Куйтун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612902_original.jpg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алтачев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229200"/>
            <a:ext cx="1843267" cy="147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4371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22.09.1986</a:t>
            </a:r>
          </a:p>
        </p:txBody>
      </p:sp>
      <p:pic>
        <p:nvPicPr>
          <p:cNvPr id="8" name="Рисунок 7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1115616" y="6165304"/>
            <a:ext cx="3024336" cy="2160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2852936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60000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6237312"/>
            <a:ext cx="270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4"/>
              </a:rPr>
              <a:t>АЛТАЧЕЙСКИЙ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алтачев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23728" y="908720"/>
            <a:ext cx="673738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алтачев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908720"/>
            <a:ext cx="67687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алтачев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23728" y="908720"/>
            <a:ext cx="68407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4" grpId="1"/>
      <p:bldP spid="14" grpId="2"/>
      <p:bldP spid="14" grpId="3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ангир пещ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681156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63888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АНГИРСКИЙ</a:t>
            </a:r>
            <a:endParaRPr lang="ru-RU" b="1" u="sng" dirty="0" smtClean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70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31.12.1968</a:t>
            </a:r>
          </a:p>
        </p:txBody>
      </p:sp>
      <p:pic>
        <p:nvPicPr>
          <p:cNvPr id="10" name="Рисунок 9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2852936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40380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43651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Ангирская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пещера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ангир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051720" y="0"/>
            <a:ext cx="709228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angir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79712" y="0"/>
            <a:ext cx="716428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Ангирский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4581128"/>
            <a:ext cx="2238896" cy="203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187624" y="5733256"/>
            <a:ext cx="2880320" cy="7200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3" grpId="1"/>
      <p:bldP spid="13" grpId="2"/>
      <p:bldP spid="13" grpId="3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оргойски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25144"/>
            <a:ext cx="2165226" cy="191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" y="41490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28.04.1981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БОРГОЙСКИЙ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475656" y="5733256"/>
            <a:ext cx="2736304" cy="7200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852936"/>
            <a:ext cx="111561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42180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боргой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5776" y="548680"/>
            <a:ext cx="626469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боргой 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548680"/>
            <a:ext cx="62646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боргой 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55776" y="548680"/>
            <a:ext cx="626469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2" grpId="1"/>
      <p:bldP spid="12" grpId="2"/>
      <p:bldP spid="1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9309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23.07.1979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hlinkClick r:id="rId2"/>
              </a:rPr>
              <a:t>ВЕРХНЕЕ-АНГАРСКИЙ</a:t>
            </a:r>
            <a:endParaRPr lang="ru-RU" b="1" dirty="0">
              <a:ln>
                <a:solidFill>
                  <a:srgbClr val="37F0F5"/>
                </a:solidFill>
              </a:ln>
              <a:solidFill>
                <a:srgbClr val="37F0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2852936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12290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в-анга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404663"/>
            <a:ext cx="6336704" cy="419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в-ангар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404664"/>
            <a:ext cx="63886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в-ангар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67744" y="404664"/>
            <a:ext cx="648072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верхне-ангарский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4725144"/>
            <a:ext cx="2237234" cy="198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1285852" y="5857892"/>
            <a:ext cx="2643206" cy="5715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3" grpId="1"/>
      <p:bldP spid="13" grpId="2"/>
      <p:bldP spid="13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ека ирку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332656"/>
            <a:ext cx="633670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293096"/>
            <a:ext cx="132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20.11.1967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ИРКУТНЫЙ</a:t>
            </a:r>
            <a:endParaRPr lang="ru-RU" b="1" u="sng" dirty="0" smtClean="0">
              <a:solidFill>
                <a:srgbClr val="FFFF00"/>
              </a:solidFill>
            </a:endParaRPr>
          </a:p>
        </p:txBody>
      </p:sp>
      <p:pic>
        <p:nvPicPr>
          <p:cNvPr id="12" name="Рисунок 11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2852936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30000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иркут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768" y="404664"/>
            <a:ext cx="640871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_iz_atlas_osobo_ohranyaemye_prirodnye_territori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4725144"/>
            <a:ext cx="2508353" cy="195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1428728" y="6000768"/>
            <a:ext cx="3071264" cy="4525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612902_original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3" grpId="1"/>
      <p:bldP spid="13" grpId="2"/>
      <p:bldP spid="13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кабанский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4802351"/>
            <a:ext cx="2376264" cy="190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365104"/>
            <a:ext cx="132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24.11.1973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6021288"/>
            <a:ext cx="350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КАБАНСКИЙ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331640" y="5589240"/>
            <a:ext cx="3240360" cy="6480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852936"/>
            <a:ext cx="104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12100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каба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476672"/>
            <a:ext cx="680085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бан 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23727" y="332656"/>
            <a:ext cx="687185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Байкал 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23728" y="260648"/>
            <a:ext cx="68407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P spid="16" grpId="1"/>
      <p:bldP spid="16" grpId="2"/>
      <p:bldP spid="1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1" y="285728"/>
            <a:ext cx="6768752" cy="71438"/>
          </a:xfrm>
          <a:prstGeom prst="rect">
            <a:avLst/>
          </a:prstGeom>
        </p:spPr>
        <p:txBody>
          <a:bodyPr/>
          <a:lstStyle/>
          <a:p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286388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 – 103 </a:t>
            </a:r>
            <a:endParaRPr lang="ru-RU" sz="14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ЗАКАЗНИКИ – 75  </a:t>
            </a:r>
            <a:endParaRPr lang="ru-RU" sz="28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ПАРКИ – 41 </a:t>
            </a:r>
            <a:endParaRPr lang="ru-RU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Согласно Федеральному закону Российской Федерации «Об особо охраняемых природных территориях» от 14.03.1995 г.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«Особо охраняемые природные территории (ООПТ) - участки земли, водной поверхности и воздушного пространства над ними, где располагаются природные комплексы и объекты, которые имеют особое </a:t>
            </a:r>
            <a:r>
              <a:rPr lang="ru-RU" b="1" dirty="0" err="1" smtClean="0">
                <a:solidFill>
                  <a:schemeClr val="bg1"/>
                </a:solidFill>
              </a:rPr>
              <a:t>природоох-ранное</a:t>
            </a:r>
            <a:r>
              <a:rPr lang="ru-RU" b="1" dirty="0" smtClean="0">
                <a:solidFill>
                  <a:schemeClr val="bg1"/>
                </a:solidFill>
              </a:rPr>
              <a:t>, научное, культурное, эстетическое, рекреационное   и оздоровительное значение, которые изъяты решениями органов государственной власти полностью или частично из хозяйственного использования и для которых установлен режим особой охраны.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Особо охраняемые природные территории относятся к объектам общенационального достояния»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arrow01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908720"/>
            <a:ext cx="309562" cy="255389"/>
          </a:xfrm>
          <a:prstGeom prst="rect">
            <a:avLst/>
          </a:prstGeom>
        </p:spPr>
      </p:pic>
      <p:pic>
        <p:nvPicPr>
          <p:cNvPr id="10" name="Рисунок 9" descr="612902_origina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5400000">
            <a:off x="-2288155" y="3448394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7886_html_m6c3ab773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арта  магда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229200"/>
            <a:ext cx="1950577" cy="147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437112"/>
            <a:ext cx="1331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02.10.1973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МАГДАНСКИЙ</a:t>
            </a:r>
            <a:endParaRPr lang="ru-RU" b="1" u="sng" dirty="0" smtClean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331640" y="6093296"/>
            <a:ext cx="2811732" cy="2646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2852936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77828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магдан 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404664"/>
            <a:ext cx="6444208" cy="428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магдан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404664"/>
            <a:ext cx="6588224" cy="43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магдан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1720" y="404664"/>
            <a:ext cx="6732240" cy="442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4" grpId="1"/>
      <p:bldP spid="14" grpId="2"/>
      <p:bldP spid="14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8439" y="43651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05.01.1988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2"/>
              </a:rPr>
              <a:t>ФРОЛИХИНСКИЙ</a:t>
            </a:r>
            <a:endParaRPr lang="ru-RU" b="1" u="sng" dirty="0" smtClean="0">
              <a:solidFill>
                <a:srgbClr val="FFFF00"/>
              </a:solidFill>
            </a:endParaRPr>
          </a:p>
        </p:txBody>
      </p:sp>
      <p:pic>
        <p:nvPicPr>
          <p:cNvPr id="13" name="Рисунок 12" descr="153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58" y="6357958"/>
            <a:ext cx="500042" cy="500042"/>
          </a:xfrm>
          <a:prstGeom prst="rect">
            <a:avLst/>
          </a:prstGeom>
        </p:spPr>
      </p:pic>
      <p:pic>
        <p:nvPicPr>
          <p:cNvPr id="15" name="Рисунок 14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852936"/>
            <a:ext cx="104360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109200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фролиха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404664"/>
            <a:ext cx="647429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фролих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67744" y="404664"/>
            <a:ext cx="661831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Озеро фролих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95736" y="332656"/>
            <a:ext cx="676275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012160" y="49411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Озеро </a:t>
            </a:r>
            <a:r>
              <a:rPr lang="ru-RU" b="1" dirty="0" err="1" smtClean="0">
                <a:solidFill>
                  <a:srgbClr val="FFFF00"/>
                </a:solidFill>
              </a:rPr>
              <a:t>Фролиха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Рисунок 18" descr="65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3" y="4840741"/>
            <a:ext cx="2088232" cy="185017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1043608" y="6021288"/>
            <a:ext cx="3028326" cy="33667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612902_original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7886_html_m6c3ab77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1" grpId="1"/>
      <p:bldP spid="11" grpId="2"/>
      <p:bldP spid="11" grpId="3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Тофаларский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97152"/>
            <a:ext cx="2247900" cy="1800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93096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08.1971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ТОФАЛАРСКИЙ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259632" y="5373216"/>
            <a:ext cx="2883740" cy="98474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2420888"/>
            <a:ext cx="95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132700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тофа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11760" y="332656"/>
            <a:ext cx="6254080" cy="423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тофалар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39752" y="332656"/>
            <a:ext cx="64087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тофалар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39751" y="332656"/>
            <a:ext cx="652872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612902_origina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7886_html_m6c3ab77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/>
      <p:bldP spid="19" grpId="1"/>
      <p:bldP spid="19" grpId="2"/>
      <p:bldP spid="19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р. я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941168"/>
            <a:ext cx="22479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939" y="4286256"/>
            <a:ext cx="132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21.11.2000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u="sng" dirty="0" smtClean="0">
                <a:solidFill>
                  <a:srgbClr val="FFFF00"/>
                </a:solidFill>
                <a:hlinkClick r:id="rId3"/>
              </a:rPr>
              <a:t>КРАСНЫЙ ЯР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475656" y="5589240"/>
            <a:ext cx="2592288" cy="864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122" y="2852936"/>
            <a:ext cx="97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49120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кр. яр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332656"/>
            <a:ext cx="6667500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р. яр 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332656"/>
            <a:ext cx="6866486" cy="44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12902_original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7886_html_m6c3ab77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P spid="16" grpId="1"/>
      <p:bldP spid="16" grpId="2"/>
      <p:bldP spid="16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74809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908720"/>
            <a:ext cx="6768752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Карта заказника Бойские бол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293096"/>
            <a:ext cx="2183428" cy="19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9330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02.10.1973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hlinkClick r:id="rId4"/>
              </a:rPr>
              <a:t>БОЙСКИЕ БОЛОТА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115616" y="5229200"/>
            <a:ext cx="3312368" cy="12241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vetka_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pic>
        <p:nvPicPr>
          <p:cNvPr id="22" name="Рисунок 21" descr="бойские болот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3789040"/>
            <a:ext cx="1872208" cy="151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0" y="2636912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</a:rPr>
              <a:t>16000</a:t>
            </a:r>
          </a:p>
          <a:p>
            <a:pPr algn="ctr"/>
            <a:r>
              <a:rPr lang="ru-RU" b="1" dirty="0" smtClean="0">
                <a:solidFill>
                  <a:srgbClr val="FF33CC"/>
                </a:solidFill>
              </a:rPr>
              <a:t>га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94928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КУЙТУНСКИЙ РАЙОН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ЗАКАЗНИК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бойские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44208" y="3789040"/>
            <a:ext cx="2276832" cy="166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ocuments\Сайт Банникова Катя\О поселке\image3080264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39752" y="980728"/>
            <a:ext cx="142875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612902_original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7886_html_m6c3ab77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1094 0.005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4 0.00555 L 0.00695 0.00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3" grpId="1"/>
      <p:bldP spid="23" grpId="2"/>
      <p:bldP spid="23" grpId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Четвертая страничка</a:t>
            </a:r>
            <a:endParaRPr lang="ru-RU" dirty="0"/>
          </a:p>
        </p:txBody>
      </p:sp>
      <p:pic>
        <p:nvPicPr>
          <p:cNvPr id="3" name="Picture 2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Памятники природы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Шаманская пещера-остров  </a:t>
            </a:r>
            <a:r>
              <a:rPr lang="ru-RU" sz="3600" dirty="0" err="1" smtClean="0"/>
              <a:t>Ольхон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Кедр- «Мужество жизни»- западное побережье Байкала, песчаная бухта</a:t>
            </a:r>
            <a:br>
              <a:rPr lang="ru-RU" sz="3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in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00079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sz="3600" dirty="0" smtClean="0"/>
              <a:t>***</a:t>
            </a:r>
            <a:br>
              <a:rPr lang="ru-RU" sz="3600" dirty="0" smtClean="0"/>
            </a:br>
            <a:r>
              <a:rPr lang="ru-RU" sz="3600" dirty="0" smtClean="0"/>
              <a:t>Есть просто храм, есть храм науки,</a:t>
            </a:r>
            <a:br>
              <a:rPr lang="ru-RU" sz="3600" dirty="0" smtClean="0"/>
            </a:br>
            <a:r>
              <a:rPr lang="ru-RU" sz="3600" dirty="0" smtClean="0"/>
              <a:t>А есть ещё Природы храм</a:t>
            </a:r>
            <a:br>
              <a:rPr lang="ru-RU" sz="3600" dirty="0" smtClean="0"/>
            </a:br>
            <a:r>
              <a:rPr lang="ru-RU" sz="3600" dirty="0" smtClean="0"/>
              <a:t>С лесами, тянущими руки</a:t>
            </a:r>
            <a:br>
              <a:rPr lang="ru-RU" sz="3600" dirty="0" smtClean="0"/>
            </a:br>
            <a:r>
              <a:rPr lang="ru-RU" sz="3600" dirty="0" smtClean="0"/>
              <a:t>Навстречу солнцу и ветрам.</a:t>
            </a:r>
            <a:br>
              <a:rPr lang="ru-RU" sz="3600" dirty="0" smtClean="0"/>
            </a:br>
            <a:r>
              <a:rPr lang="ru-RU" sz="3600" dirty="0" smtClean="0"/>
              <a:t>Всегда, в любое время суток, </a:t>
            </a:r>
            <a:br>
              <a:rPr lang="ru-RU" sz="3600" dirty="0" smtClean="0"/>
            </a:br>
            <a:r>
              <a:rPr lang="ru-RU" sz="3600" dirty="0" smtClean="0"/>
              <a:t>Он нам открыт в жару и стынь.</a:t>
            </a:r>
            <a:br>
              <a:rPr lang="ru-RU" sz="3600" dirty="0" smtClean="0"/>
            </a:br>
            <a:r>
              <a:rPr lang="ru-RU" sz="3600" dirty="0" smtClean="0"/>
              <a:t>Входя в него, будь сердцем чуток, </a:t>
            </a:r>
            <a:br>
              <a:rPr lang="ru-RU" sz="3600" dirty="0" smtClean="0"/>
            </a:br>
            <a:r>
              <a:rPr lang="ru-RU" sz="3600" dirty="0" smtClean="0"/>
              <a:t>Не оскверняй его святынь!</a:t>
            </a:r>
            <a:br>
              <a:rPr lang="ru-RU" sz="3600" dirty="0" smtClean="0"/>
            </a:br>
            <a:r>
              <a:rPr lang="ru-RU" sz="2400" dirty="0" smtClean="0"/>
              <a:t>                                                    Сергей Смирнов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ru-RU" sz="7200" smtClean="0"/>
              <a:t/>
            </a:r>
            <a:br>
              <a:rPr lang="ru-RU" sz="7200" smtClean="0"/>
            </a:br>
            <a:r>
              <a:rPr lang="ru-RU" sz="7200" smtClean="0"/>
              <a:t>Спасибо </a:t>
            </a: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763688" y="4057233"/>
            <a:ext cx="7380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2"/>
              </a:rPr>
              <a:t>Алтачейский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3"/>
              </a:rPr>
              <a:t>Ангирский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4"/>
              </a:rPr>
              <a:t>Боргойский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5"/>
              </a:rPr>
              <a:t>Верхнее-Ангарский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6"/>
              </a:rPr>
              <a:t>Иркутный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7"/>
              </a:rPr>
              <a:t>Кабанский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8"/>
              </a:rPr>
              <a:t>Магданский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9"/>
              </a:rPr>
              <a:t>Фролихинский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0"/>
              </a:rPr>
              <a:t>Тофаларский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11"/>
              </a:rPr>
              <a:t>Красный Яр</a:t>
            </a:r>
            <a:endParaRPr lang="ru-RU" sz="1600" b="1" u="sng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2"/>
              </a:rPr>
              <a:t>Бойские</a:t>
            </a:r>
            <a:r>
              <a:rPr lang="ru-RU" sz="1600" b="1" u="sng" dirty="0" smtClean="0">
                <a:solidFill>
                  <a:srgbClr val="FFFF00"/>
                </a:solidFill>
                <a:hlinkClick r:id="rId12"/>
              </a:rPr>
              <a:t> болота</a:t>
            </a:r>
            <a:r>
              <a:rPr lang="ru-RU" sz="1600" b="1" dirty="0" smtClean="0">
                <a:solidFill>
                  <a:srgbClr val="FFFF00"/>
                </a:solidFill>
              </a:rPr>
              <a:t>   </a:t>
            </a:r>
            <a:r>
              <a:rPr lang="ru-RU" sz="1600" b="1" dirty="0" smtClean="0">
                <a:solidFill>
                  <a:schemeClr val="bg1"/>
                </a:solidFill>
              </a:rPr>
              <a:t>- Куйтун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3688" y="2924944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13"/>
              </a:rPr>
              <a:t>Забайкальский национальный парк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14"/>
              </a:rPr>
              <a:t>Прибайкальский национальный парк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5"/>
              </a:rPr>
              <a:t>Тункинский</a:t>
            </a:r>
            <a:r>
              <a:rPr lang="ru-RU" sz="1600" b="1" u="sng" dirty="0" smtClean="0">
                <a:solidFill>
                  <a:srgbClr val="FFFF00"/>
                </a:solidFill>
                <a:hlinkClick r:id="rId15"/>
              </a:rPr>
              <a:t> национальный парк</a:t>
            </a:r>
            <a:endParaRPr lang="ru-RU" sz="16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1340768"/>
            <a:ext cx="730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16"/>
              </a:rPr>
              <a:t>Байкало-Ленский заповедник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17"/>
              </a:rPr>
              <a:t>Байкальский государственный заповедник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8"/>
              </a:rPr>
              <a:t>Баргузинский</a:t>
            </a:r>
            <a:r>
              <a:rPr lang="ru-RU" sz="1600" b="1" u="sng" dirty="0" smtClean="0">
                <a:solidFill>
                  <a:srgbClr val="FFFF00"/>
                </a:solidFill>
                <a:hlinkClick r:id="rId18"/>
              </a:rPr>
              <a:t>  заповедник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19"/>
              </a:rPr>
              <a:t>Витимский</a:t>
            </a:r>
            <a:r>
              <a:rPr lang="ru-RU" sz="1600" b="1" u="sng" dirty="0" smtClean="0">
                <a:solidFill>
                  <a:srgbClr val="FFFF00"/>
                </a:solidFill>
                <a:hlinkClick r:id="rId19"/>
              </a:rPr>
              <a:t> Государственный природный заповедник</a:t>
            </a:r>
            <a:r>
              <a:rPr lang="ru-RU" sz="1600" u="sng" dirty="0" smtClean="0">
                <a:solidFill>
                  <a:srgbClr val="FFFF00"/>
                </a:solidFill>
                <a:hlinkClick r:id="rId19"/>
              </a:rPr>
              <a:t> 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20"/>
              </a:rPr>
              <a:t>Джергинский</a:t>
            </a:r>
            <a:r>
              <a:rPr lang="ru-RU" sz="1600" b="1" u="sng" dirty="0" smtClean="0">
                <a:solidFill>
                  <a:srgbClr val="FFFF00"/>
                </a:solidFill>
                <a:hlinkClick r:id="rId20"/>
              </a:rPr>
              <a:t> государственный природный заповедник</a:t>
            </a:r>
            <a:endParaRPr lang="ru-RU" sz="16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35696" y="0"/>
            <a:ext cx="7308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ЗАПОВЕДНИКИ, НАЦИОНАЛЬНЫЕ ПАРКИ И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ЗАКАЗНИКИ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 ИРКУТСКОЙ ОБЛАСТИ И БУРЯТИИ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vetka_m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15616" y="476672"/>
            <a:ext cx="649436" cy="357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23920" y="836712"/>
            <a:ext cx="720080" cy="519351"/>
          </a:xfrm>
          <a:prstGeom prst="ellipse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424" y="2420888"/>
            <a:ext cx="755576" cy="56263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3920" y="3717032"/>
            <a:ext cx="720080" cy="56263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620688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ОБЛАСТЬ и БУРЯТИЯ: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980728"/>
            <a:ext cx="17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/>
            <a:r>
              <a:rPr lang="ru-RU" sz="1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2636912"/>
            <a:ext cx="2772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ПАРКИ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3789040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ЗАКАЗНИКИ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-2288155" y="3448394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Рисунок 27" descr="7886_html_m6c3ab773.gif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3" grpId="0" build="p"/>
      <p:bldP spid="21" grpId="0" build="p"/>
      <p:bldP spid="13" grpId="0" animBg="1"/>
      <p:bldP spid="14" grpId="0" animBg="1"/>
      <p:bldP spid="15" grpId="0" animBg="1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7308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Список Заповедников России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3"/>
              </a:rPr>
              <a:t>http://www.zapovedniki-mira.com/zapovedniki_rossii/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4"/>
              </a:rPr>
              <a:t>http://kabb.zdravros.ru/region/#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5"/>
              </a:rPr>
              <a:t>http://www.mnr.gov.ru/multimedia/photogallery/?PAGE_NAME=section&amp;SECTION_ID=239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etka_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1772816"/>
            <a:ext cx="657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национальных парков России: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3"/>
              </a:rPr>
              <a:t>http://www.zapovedniki-mira.com/zapovedniki_rossii/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420888"/>
            <a:ext cx="6948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Заказники России: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http://www.zapoved.net/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http://baikal.net/zapovedniki/respublikanskiy-zakaznik-tofalarskiy.html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http://pribaikalsky.ru/zakaznik-krasnyj-yar.html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Красный Яр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http://baikal-burpriroda.ru/burpriroda/index.php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заказники Бурятии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http://irkobl.ru/sites/faunaworld/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http://www.zapoved.net/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Бойские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болота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http://oopt.info/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149080"/>
            <a:ext cx="7308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Картинки: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13"/>
              </a:rPr>
              <a:t>http://images.yandex.ru/yandsearch?p=4&amp;text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  <a:hlinkClick r:id="rId14"/>
              </a:rPr>
              <a:t>http://s019.radikal.ru/i625/1305/8c/1fce556a2fed.gif</a:t>
            </a:r>
            <a:r>
              <a:rPr lang="ru-RU" sz="1400" b="1" dirty="0" smtClean="0">
                <a:solidFill>
                  <a:schemeClr val="bg1"/>
                </a:solidFill>
              </a:rPr>
              <a:t> - турист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15"/>
              </a:rPr>
              <a:t>http://img10.proshkolu.ru/content/media/pic/std/4000000/3791000/3790871-83d30aeb19a0cab4.gif</a:t>
            </a:r>
            <a:r>
              <a:rPr lang="ru-RU" sz="1400" b="1" dirty="0" smtClean="0">
                <a:solidFill>
                  <a:schemeClr val="bg1"/>
                </a:solidFill>
              </a:rPr>
              <a:t> - у костра</a:t>
            </a:r>
          </a:p>
          <a:p>
            <a:r>
              <a:rPr lang="en-US" sz="1400" b="1" dirty="0" smtClean="0">
                <a:solidFill>
                  <a:schemeClr val="bg1"/>
                </a:solidFill>
                <a:hlinkClick r:id="rId16"/>
              </a:rPr>
              <a:t>http://img2i.spoki.tvnet.lv/upload/articles/73/73451/images/Wallpaperskrasu-12.jpg</a:t>
            </a:r>
            <a:r>
              <a:rPr lang="ru-RU" sz="1400" b="1" dirty="0" smtClean="0">
                <a:solidFill>
                  <a:schemeClr val="bg1"/>
                </a:solidFill>
              </a:rPr>
              <a:t> - фон</a:t>
            </a:r>
          </a:p>
        </p:txBody>
      </p:sp>
      <p:pic>
        <p:nvPicPr>
          <p:cNvPr id="13" name="Рисунок 12" descr="4419ab9d1c6183f0cd6682ceb0b45a84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0"/>
            <a:ext cx="1658213" cy="16127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3108" y="28572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МАТЕРИАЛЫ: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5733256"/>
            <a:ext cx="6749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презентации использована музыка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Эдуарда Артемьева  «Прощание с Россией»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612902_original.jpg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7886_html_m6c3ab773.gif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rot="5400000">
            <a:off x="-2216147" y="3376386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339752" y="1196752"/>
            <a:ext cx="5904656" cy="4896544"/>
            <a:chOff x="2339752" y="908720"/>
            <a:chExt cx="5904656" cy="518457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339752" y="908720"/>
              <a:ext cx="5904656" cy="518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Irkutskay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760" y="980728"/>
              <a:ext cx="5760640" cy="5112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9712" y="260648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ОБЛАСТЬ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91680" y="6165304"/>
            <a:ext cx="7215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ЗАПОВЕДНИКИ, НАЦИОНАЛЬНЫЕ ПАРКИ, ЗАКАЗНИКИ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11" name="Рисунок 10" descr="vetka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>
            <a:off x="-2288155" y="3448394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612902_origina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7886_html_m6c3ab77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2051720" y="1196752"/>
            <a:ext cx="6552728" cy="4752528"/>
            <a:chOff x="2195736" y="1124744"/>
            <a:chExt cx="6552728" cy="47525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195736" y="1124744"/>
              <a:ext cx="6552728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Buriati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44" y="1151243"/>
              <a:ext cx="6192688" cy="45858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15816" y="332656"/>
            <a:ext cx="3423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БУРЯТИЯ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3042" y="6072206"/>
            <a:ext cx="7215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ЗАПОВЕДНИКИ, НАЦИОНАЛЬНЫЕ ПАРКИ, ЗАКАЗНИКИ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14" name="Рисунок 13" descr="153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58" y="6357958"/>
            <a:ext cx="500042" cy="500042"/>
          </a:xfrm>
          <a:prstGeom prst="rect">
            <a:avLst/>
          </a:prstGeom>
        </p:spPr>
      </p:pic>
      <p:pic>
        <p:nvPicPr>
          <p:cNvPr id="13" name="Рисунок 12" descr="vetka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5400000">
            <a:off x="-2288155" y="3448394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612902_origina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7886_html_m6c3ab773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dirty="0" smtClean="0"/>
              <a:t>Первая страничка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Picture 2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6748" y="1223946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ЗАПОВЕДНИК  -  </a:t>
            </a:r>
            <a:r>
              <a:rPr lang="ru-RU" sz="3200" b="1" dirty="0" smtClean="0">
                <a:solidFill>
                  <a:schemeClr val="bg1"/>
                </a:solidFill>
              </a:rPr>
              <a:t>участок территории (акватории), на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котором сохраняется в естественном состоянии весь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его природный комплекс, деятельность человека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полностью запрещена (запрещены охота, туризм и т. п.),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400000">
            <a:off x="-2288155" y="3448394"/>
            <a:ext cx="5520108" cy="584775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endParaRPr lang="ru-RU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vetka_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649436" cy="3571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5736" y="40466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ЗАПОВЕДНИКИ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95736" y="2373793"/>
            <a:ext cx="5544616" cy="4484207"/>
            <a:chOff x="2987824" y="1772816"/>
            <a:chExt cx="5544616" cy="4484207"/>
          </a:xfrm>
        </p:grpSpPr>
        <p:pic>
          <p:nvPicPr>
            <p:cNvPr id="19" name="Рисунок 18" descr="829_Green_Car_Technology_Awar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1772816"/>
              <a:ext cx="5544616" cy="4484207"/>
            </a:xfrm>
            <a:prstGeom prst="rect">
              <a:avLst/>
            </a:prstGeom>
          </p:spPr>
        </p:pic>
        <p:pic>
          <p:nvPicPr>
            <p:cNvPr id="22" name="Рисунок 21" descr="278582_html_6e733eda.png"/>
            <p:cNvPicPr>
              <a:picLocks noChangeAspect="1"/>
            </p:cNvPicPr>
            <p:nvPr/>
          </p:nvPicPr>
          <p:blipFill>
            <a:blip r:embed="rId4" cstate="email"/>
            <a:srcRect l="4053" b="4660"/>
            <a:stretch>
              <a:fillRect/>
            </a:stretch>
          </p:blipFill>
          <p:spPr>
            <a:xfrm>
              <a:off x="5148064" y="3933056"/>
              <a:ext cx="1560576" cy="158218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611560" y="126876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5"/>
              </a:rPr>
              <a:t>Байкало-Ленский заповедник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smtClean="0">
                <a:solidFill>
                  <a:srgbClr val="FFFF00"/>
                </a:solidFill>
                <a:hlinkClick r:id="rId6"/>
              </a:rPr>
              <a:t>Байкальский государственный заповедник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7"/>
              </a:rPr>
              <a:t>Баргузинский</a:t>
            </a:r>
            <a:r>
              <a:rPr lang="ru-RU" sz="1600" b="1" u="sng" dirty="0" smtClean="0">
                <a:solidFill>
                  <a:srgbClr val="FFFF00"/>
                </a:solidFill>
                <a:hlinkClick r:id="rId7"/>
              </a:rPr>
              <a:t>  заповедник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8"/>
              </a:rPr>
              <a:t>Витимский</a:t>
            </a:r>
            <a:r>
              <a:rPr lang="ru-RU" sz="1600" b="1" u="sng" dirty="0" smtClean="0">
                <a:solidFill>
                  <a:srgbClr val="FFFF00"/>
                </a:solidFill>
                <a:hlinkClick r:id="rId8"/>
              </a:rPr>
              <a:t> Государственный природный заповедник</a:t>
            </a:r>
            <a:r>
              <a:rPr lang="ru-RU" sz="1600" u="sng" dirty="0" smtClean="0">
                <a:solidFill>
                  <a:srgbClr val="FFFF00"/>
                </a:solidFill>
                <a:hlinkClick r:id="rId8"/>
              </a:rPr>
              <a:t> 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+mj-lt"/>
              <a:buAutoNum type="arabicPeriod"/>
            </a:pPr>
            <a:r>
              <a:rPr lang="ru-RU" sz="1600" b="1" u="sng" dirty="0" err="1" smtClean="0">
                <a:solidFill>
                  <a:srgbClr val="FFFF00"/>
                </a:solidFill>
                <a:hlinkClick r:id="rId9"/>
              </a:rPr>
              <a:t>Джергинский</a:t>
            </a:r>
            <a:r>
              <a:rPr lang="ru-RU" sz="1600" b="1" u="sng" dirty="0" smtClean="0">
                <a:solidFill>
                  <a:srgbClr val="FFFF00"/>
                </a:solidFill>
                <a:hlinkClick r:id="rId9"/>
              </a:rPr>
              <a:t> государственный природный заповедник</a:t>
            </a:r>
            <a:endParaRPr lang="ru-RU" sz="16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612902_original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99917" y="0"/>
            <a:ext cx="744083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7886_html_m6c3ab77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85720" y="0"/>
            <a:ext cx="422811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43108" y="2373793"/>
            <a:ext cx="5544616" cy="4484207"/>
            <a:chOff x="2987824" y="1772816"/>
            <a:chExt cx="5544616" cy="4484207"/>
          </a:xfrm>
        </p:grpSpPr>
        <p:pic>
          <p:nvPicPr>
            <p:cNvPr id="16" name="Рисунок 15" descr="829_Green_Car_Technology_Awar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1772816"/>
              <a:ext cx="5544616" cy="4484207"/>
            </a:xfrm>
            <a:prstGeom prst="rect">
              <a:avLst/>
            </a:prstGeom>
          </p:spPr>
        </p:pic>
        <p:pic>
          <p:nvPicPr>
            <p:cNvPr id="17" name="Рисунок 16" descr="278582_html_6e733eda.png"/>
            <p:cNvPicPr>
              <a:picLocks noChangeAspect="1"/>
            </p:cNvPicPr>
            <p:nvPr/>
          </p:nvPicPr>
          <p:blipFill>
            <a:blip r:embed="rId4" cstate="email"/>
            <a:srcRect l="4053" b="4660"/>
            <a:stretch>
              <a:fillRect/>
            </a:stretch>
          </p:blipFill>
          <p:spPr>
            <a:xfrm>
              <a:off x="5148064" y="3933056"/>
              <a:ext cx="1560576" cy="158218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2295508" y="2526193"/>
            <a:ext cx="5544616" cy="4484207"/>
            <a:chOff x="2987824" y="1772816"/>
            <a:chExt cx="5544616" cy="4484207"/>
          </a:xfrm>
        </p:grpSpPr>
        <p:pic>
          <p:nvPicPr>
            <p:cNvPr id="20" name="Рисунок 19" descr="829_Green_Car_Technology_Awar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1772816"/>
              <a:ext cx="5544616" cy="4484207"/>
            </a:xfrm>
            <a:prstGeom prst="rect">
              <a:avLst/>
            </a:prstGeom>
          </p:spPr>
        </p:pic>
        <p:pic>
          <p:nvPicPr>
            <p:cNvPr id="21" name="Рисунок 20" descr="278582_html_6e733eda.png"/>
            <p:cNvPicPr>
              <a:picLocks noChangeAspect="1"/>
            </p:cNvPicPr>
            <p:nvPr/>
          </p:nvPicPr>
          <p:blipFill>
            <a:blip r:embed="rId4" cstate="email"/>
            <a:srcRect l="4053" b="4660"/>
            <a:stretch>
              <a:fillRect/>
            </a:stretch>
          </p:blipFill>
          <p:spPr>
            <a:xfrm>
              <a:off x="5148064" y="3933056"/>
              <a:ext cx="1560576" cy="1582183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0" grpId="0" build="p"/>
    </p:bldLst>
  </p:timing>
</p:sld>
</file>

<file path=ppt/theme/theme1.xml><?xml version="1.0" encoding="utf-8"?>
<a:theme xmlns:a="http://schemas.openxmlformats.org/drawingml/2006/main" name="Тема2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FF0000"/>
      </a:accent2>
      <a:accent3>
        <a:srgbClr val="DE6C36"/>
      </a:accent3>
      <a:accent4>
        <a:srgbClr val="00B0F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1952</TotalTime>
  <Words>634</Words>
  <Application>Microsoft Office PowerPoint</Application>
  <PresentationFormat>Экран (4:3)</PresentationFormat>
  <Paragraphs>226</Paragraphs>
  <Slides>40</Slides>
  <Notes>2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Тема2</vt:lpstr>
      <vt:lpstr>Байкальской колыбели заповедной системы – 100 лет </vt:lpstr>
      <vt:lpstr>11 января – День заповедников и национальных парков. Отмечается в России с 1997 г. В этот день в 1916 г. в России был образован первый государственный заповедник – Баргузинский. </vt:lpstr>
      <vt:lpstr>Слайд 3</vt:lpstr>
      <vt:lpstr>Слайд 4</vt:lpstr>
      <vt:lpstr>Слайд 5</vt:lpstr>
      <vt:lpstr>Слайд 6</vt:lpstr>
      <vt:lpstr>Первая страничка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Вторая страничка</vt:lpstr>
      <vt:lpstr>Слайд 16</vt:lpstr>
      <vt:lpstr>Слайд 17</vt:lpstr>
      <vt:lpstr>Слайд 18</vt:lpstr>
      <vt:lpstr>Слайд 19</vt:lpstr>
      <vt:lpstr>Слайд 20</vt:lpstr>
      <vt:lpstr>Слайд 21</vt:lpstr>
      <vt:lpstr>Третья страничка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Четвертая страничка</vt:lpstr>
      <vt:lpstr>Памятники природы  Шаманская пещера-остров  Ольхон   Кедр- «Мужество жизни»- западное побережье Байкала, песчаная бухта      </vt:lpstr>
      <vt:lpstr>Слайд 37</vt:lpstr>
      <vt:lpstr>*** Есть просто храм, есть храм науки, А есть ещё Природы храм С лесами, тянущими руки Навстречу солнцу и ветрам. Всегда, в любое время суток,  Он нам открыт в жару и стынь. Входя в него, будь сердцем чуток,  Не оскверняй его святынь!                                                     Сергей Смирнов  </vt:lpstr>
      <vt:lpstr> Спасибо за внимание!</vt:lpstr>
      <vt:lpstr>Слайд 40</vt:lpstr>
    </vt:vector>
  </TitlesOfParts>
  <Company>МКОУ "Лермонтовская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"Заповедники России и родного края"</dc:title>
  <dc:subject>Окружающий мир, краеведение</dc:subject>
  <dc:creator>Банникова Е.П.</dc:creator>
  <cp:keywords>Виртуальная экскурсия</cp:keywords>
  <cp:lastModifiedBy>Adm</cp:lastModifiedBy>
  <cp:revision>562</cp:revision>
  <dcterms:modified xsi:type="dcterms:W3CDTF">2017-01-28T10:29:50Z</dcterms:modified>
  <cp:category>Презентация-экскурсия</cp:category>
</cp:coreProperties>
</file>